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58" r:id="rId5"/>
    <p:sldId id="259" r:id="rId6"/>
    <p:sldId id="267" r:id="rId7"/>
    <p:sldId id="270" r:id="rId8"/>
    <p:sldId id="268" r:id="rId9"/>
    <p:sldId id="260" r:id="rId10"/>
    <p:sldId id="262" r:id="rId11"/>
    <p:sldId id="271" r:id="rId12"/>
    <p:sldId id="272" r:id="rId13"/>
    <p:sldId id="263" r:id="rId14"/>
    <p:sldId id="269" r:id="rId15"/>
    <p:sldId id="265" r:id="rId16"/>
  </p:sldIdLst>
  <p:sldSz cx="12192000" cy="6858000"/>
  <p:notesSz cx="6858000" cy="914400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3"/>
    <p:restoredTop sz="94710"/>
  </p:normalViewPr>
  <p:slideViewPr>
    <p:cSldViewPr snapToGrid="0">
      <p:cViewPr varScale="1">
        <p:scale>
          <a:sx n="121" d="100"/>
          <a:sy n="121" d="100"/>
        </p:scale>
        <p:origin x="18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6D91FD-6A46-4CD5-99E3-E889C32BE1D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198B97-7B86-4E8E-9161-8560D7D90B26}">
      <dgm:prSet/>
      <dgm:spPr/>
      <dgm:t>
        <a:bodyPr/>
        <a:lstStyle/>
        <a:p>
          <a:pPr>
            <a:lnSpc>
              <a:spcPct val="100000"/>
            </a:lnSpc>
            <a:defRPr b="1"/>
          </a:pPr>
          <a:r>
            <a:rPr lang="en-US" b="1" i="0"/>
            <a:t>Model Selection:</a:t>
          </a:r>
          <a:endParaRPr lang="en-US"/>
        </a:p>
      </dgm:t>
    </dgm:pt>
    <dgm:pt modelId="{7F60DC1F-A7AE-4DBD-BCB0-71FC2D6EC613}" type="parTrans" cxnId="{488C6196-DDF8-449F-BFD4-520138EAA6C8}">
      <dgm:prSet/>
      <dgm:spPr/>
      <dgm:t>
        <a:bodyPr/>
        <a:lstStyle/>
        <a:p>
          <a:endParaRPr lang="en-US"/>
        </a:p>
      </dgm:t>
    </dgm:pt>
    <dgm:pt modelId="{EAFD94C9-9400-4654-967D-51C63E48052F}" type="sibTrans" cxnId="{488C6196-DDF8-449F-BFD4-520138EAA6C8}">
      <dgm:prSet/>
      <dgm:spPr/>
      <dgm:t>
        <a:bodyPr/>
        <a:lstStyle/>
        <a:p>
          <a:endParaRPr lang="en-US"/>
        </a:p>
      </dgm:t>
    </dgm:pt>
    <dgm:pt modelId="{E82EF7CD-D9AD-4F76-A923-CF47D68D6CE8}">
      <dgm:prSet/>
      <dgm:spPr/>
      <dgm:t>
        <a:bodyPr/>
        <a:lstStyle/>
        <a:p>
          <a:pPr>
            <a:lnSpc>
              <a:spcPct val="100000"/>
            </a:lnSpc>
          </a:pPr>
          <a:r>
            <a:rPr lang="en-US" b="1" i="0"/>
            <a:t>GPT-3 Based Model:</a:t>
          </a:r>
          <a:r>
            <a:rPr lang="en-US" b="0" i="0"/>
            <a:t> Chosen for its state-of-the-art natural language understanding and generation capabilities.</a:t>
          </a:r>
          <a:endParaRPr lang="en-US"/>
        </a:p>
      </dgm:t>
    </dgm:pt>
    <dgm:pt modelId="{202C4363-6880-4914-9837-48707238FDCF}" type="parTrans" cxnId="{D18832A6-F9D6-476F-993E-0464EAC78CFA}">
      <dgm:prSet/>
      <dgm:spPr/>
      <dgm:t>
        <a:bodyPr/>
        <a:lstStyle/>
        <a:p>
          <a:endParaRPr lang="en-US"/>
        </a:p>
      </dgm:t>
    </dgm:pt>
    <dgm:pt modelId="{7CC19890-AEA5-4711-8132-5EFEF7CCE76A}" type="sibTrans" cxnId="{D18832A6-F9D6-476F-993E-0464EAC78CFA}">
      <dgm:prSet/>
      <dgm:spPr/>
      <dgm:t>
        <a:bodyPr/>
        <a:lstStyle/>
        <a:p>
          <a:endParaRPr lang="en-US"/>
        </a:p>
      </dgm:t>
    </dgm:pt>
    <dgm:pt modelId="{207E3488-BC62-4DB9-83E7-A71DAA03A446}">
      <dgm:prSet/>
      <dgm:spPr/>
      <dgm:t>
        <a:bodyPr/>
        <a:lstStyle/>
        <a:p>
          <a:pPr>
            <a:lnSpc>
              <a:spcPct val="100000"/>
            </a:lnSpc>
          </a:pPr>
          <a:r>
            <a:rPr lang="en-US" b="1" i="0"/>
            <a:t>AraBERT Integration:</a:t>
          </a:r>
          <a:r>
            <a:rPr lang="en-US" b="0" i="0"/>
            <a:t> To enhance Arabic language support, AraBERT was considered for specific tasks.</a:t>
          </a:r>
          <a:endParaRPr lang="en-US"/>
        </a:p>
      </dgm:t>
    </dgm:pt>
    <dgm:pt modelId="{DCCD955E-FCC4-4580-A4CA-63FB0B1AD1F4}" type="parTrans" cxnId="{7A08B7AC-7EEB-4EB2-8B07-6A6B33570425}">
      <dgm:prSet/>
      <dgm:spPr/>
      <dgm:t>
        <a:bodyPr/>
        <a:lstStyle/>
        <a:p>
          <a:endParaRPr lang="en-US"/>
        </a:p>
      </dgm:t>
    </dgm:pt>
    <dgm:pt modelId="{0C24C17F-40DE-45C5-9255-01D029E63755}" type="sibTrans" cxnId="{7A08B7AC-7EEB-4EB2-8B07-6A6B33570425}">
      <dgm:prSet/>
      <dgm:spPr/>
      <dgm:t>
        <a:bodyPr/>
        <a:lstStyle/>
        <a:p>
          <a:endParaRPr lang="en-US"/>
        </a:p>
      </dgm:t>
    </dgm:pt>
    <dgm:pt modelId="{1919B3A2-FF66-4770-BC8A-6D1C1DA4CBFA}">
      <dgm:prSet/>
      <dgm:spPr/>
      <dgm:t>
        <a:bodyPr/>
        <a:lstStyle/>
        <a:p>
          <a:pPr>
            <a:lnSpc>
              <a:spcPct val="100000"/>
            </a:lnSpc>
            <a:defRPr b="1"/>
          </a:pPr>
          <a:r>
            <a:rPr lang="en-US" b="1" i="0"/>
            <a:t>Model Training:</a:t>
          </a:r>
          <a:endParaRPr lang="en-US"/>
        </a:p>
      </dgm:t>
    </dgm:pt>
    <dgm:pt modelId="{7193FFC5-7D43-4CA2-8FBD-85507B0D4CF2}" type="parTrans" cxnId="{D3CCD4FA-9581-4D53-BECB-5EF45A8C0A5C}">
      <dgm:prSet/>
      <dgm:spPr/>
      <dgm:t>
        <a:bodyPr/>
        <a:lstStyle/>
        <a:p>
          <a:endParaRPr lang="en-US"/>
        </a:p>
      </dgm:t>
    </dgm:pt>
    <dgm:pt modelId="{CBBF6050-B167-431F-8EE9-FABB88CCB514}" type="sibTrans" cxnId="{D3CCD4FA-9581-4D53-BECB-5EF45A8C0A5C}">
      <dgm:prSet/>
      <dgm:spPr/>
      <dgm:t>
        <a:bodyPr/>
        <a:lstStyle/>
        <a:p>
          <a:endParaRPr lang="en-US"/>
        </a:p>
      </dgm:t>
    </dgm:pt>
    <dgm:pt modelId="{6DD4FF5C-0F4E-4B46-841F-4D15C58B0079}">
      <dgm:prSet/>
      <dgm:spPr/>
      <dgm:t>
        <a:bodyPr/>
        <a:lstStyle/>
        <a:p>
          <a:pPr>
            <a:lnSpc>
              <a:spcPct val="100000"/>
            </a:lnSpc>
          </a:pPr>
          <a:r>
            <a:rPr lang="en-US" b="1" i="0"/>
            <a:t>Data Sources:</a:t>
          </a:r>
          <a:endParaRPr lang="en-US"/>
        </a:p>
      </dgm:t>
    </dgm:pt>
    <dgm:pt modelId="{7C375F03-9F72-4F60-B80D-CAB3F330BA2E}" type="parTrans" cxnId="{5327D893-D93E-4B61-A4BF-D48245EA32A8}">
      <dgm:prSet/>
      <dgm:spPr/>
      <dgm:t>
        <a:bodyPr/>
        <a:lstStyle/>
        <a:p>
          <a:endParaRPr lang="en-US"/>
        </a:p>
      </dgm:t>
    </dgm:pt>
    <dgm:pt modelId="{621314CA-6167-4CFB-9EE5-516BF5DC36F9}" type="sibTrans" cxnId="{5327D893-D93E-4B61-A4BF-D48245EA32A8}">
      <dgm:prSet/>
      <dgm:spPr/>
      <dgm:t>
        <a:bodyPr/>
        <a:lstStyle/>
        <a:p>
          <a:endParaRPr lang="en-US"/>
        </a:p>
      </dgm:t>
    </dgm:pt>
    <dgm:pt modelId="{93C2B073-DA38-45D8-A082-0D84C6BECAAA}">
      <dgm:prSet/>
      <dgm:spPr/>
      <dgm:t>
        <a:bodyPr/>
        <a:lstStyle/>
        <a:p>
          <a:r>
            <a:rPr lang="en-US" b="0" i="0"/>
            <a:t>University helpdesk records, student surveys, and manually generated questions.</a:t>
          </a:r>
          <a:endParaRPr lang="en-US"/>
        </a:p>
      </dgm:t>
    </dgm:pt>
    <dgm:pt modelId="{3D78636E-1F09-450C-B58E-05C62A07A141}" type="parTrans" cxnId="{C72582EF-B223-4F94-9CAD-1FF2241297EE}">
      <dgm:prSet/>
      <dgm:spPr/>
      <dgm:t>
        <a:bodyPr/>
        <a:lstStyle/>
        <a:p>
          <a:endParaRPr lang="en-US"/>
        </a:p>
      </dgm:t>
    </dgm:pt>
    <dgm:pt modelId="{4C2DDD3F-BBCA-4CA0-854B-5B48540FF87C}" type="sibTrans" cxnId="{C72582EF-B223-4F94-9CAD-1FF2241297EE}">
      <dgm:prSet/>
      <dgm:spPr/>
      <dgm:t>
        <a:bodyPr/>
        <a:lstStyle/>
        <a:p>
          <a:endParaRPr lang="en-US"/>
        </a:p>
      </dgm:t>
    </dgm:pt>
    <dgm:pt modelId="{57517697-CA33-46F3-9600-48A01A54091F}">
      <dgm:prSet/>
      <dgm:spPr/>
      <dgm:t>
        <a:bodyPr/>
        <a:lstStyle/>
        <a:p>
          <a:r>
            <a:rPr lang="en-US" b="0" i="0" dirty="0"/>
            <a:t>Fine-tuning the model on a dataset containing academic and administrative queries.</a:t>
          </a:r>
          <a:endParaRPr lang="en-US" dirty="0"/>
        </a:p>
      </dgm:t>
    </dgm:pt>
    <dgm:pt modelId="{7DA12BCA-218A-4EF7-922D-CE6CABF41E7B}" type="parTrans" cxnId="{E777668F-BB20-4D0D-8655-CE2951A3DC58}">
      <dgm:prSet/>
      <dgm:spPr/>
      <dgm:t>
        <a:bodyPr/>
        <a:lstStyle/>
        <a:p>
          <a:endParaRPr lang="en-US"/>
        </a:p>
      </dgm:t>
    </dgm:pt>
    <dgm:pt modelId="{8F174EE6-3E57-4201-8BD0-3ECAD633D48A}" type="sibTrans" cxnId="{E777668F-BB20-4D0D-8655-CE2951A3DC58}">
      <dgm:prSet/>
      <dgm:spPr/>
      <dgm:t>
        <a:bodyPr/>
        <a:lstStyle/>
        <a:p>
          <a:endParaRPr lang="en-US"/>
        </a:p>
      </dgm:t>
    </dgm:pt>
    <dgm:pt modelId="{775C867B-9E2E-4CD2-9CEB-F0CACAFE87F8}">
      <dgm:prSet/>
      <dgm:spPr/>
      <dgm:t>
        <a:bodyPr/>
        <a:lstStyle/>
        <a:p>
          <a:pPr>
            <a:lnSpc>
              <a:spcPct val="100000"/>
            </a:lnSpc>
          </a:pPr>
          <a:r>
            <a:rPr lang="en-US" b="1" i="0" dirty="0"/>
            <a:t>Training Process:</a:t>
          </a:r>
          <a:endParaRPr lang="en-US" dirty="0"/>
        </a:p>
      </dgm:t>
    </dgm:pt>
    <dgm:pt modelId="{67B716CE-BFB8-4A48-97FF-31B618B9BAF7}" type="parTrans" cxnId="{54873011-3908-4225-BD36-F19E90A3EC7A}">
      <dgm:prSet/>
      <dgm:spPr/>
      <dgm:t>
        <a:bodyPr/>
        <a:lstStyle/>
        <a:p>
          <a:endParaRPr lang="en-US"/>
        </a:p>
      </dgm:t>
    </dgm:pt>
    <dgm:pt modelId="{135FA61E-92E1-46EA-8710-8D31025111C1}" type="sibTrans" cxnId="{54873011-3908-4225-BD36-F19E90A3EC7A}">
      <dgm:prSet/>
      <dgm:spPr/>
      <dgm:t>
        <a:bodyPr/>
        <a:lstStyle/>
        <a:p>
          <a:endParaRPr lang="en-US"/>
        </a:p>
      </dgm:t>
    </dgm:pt>
    <dgm:pt modelId="{C91235D6-819C-4F97-9D38-BA46846D0F43}">
      <dgm:prSet/>
      <dgm:spPr/>
      <dgm:t>
        <a:bodyPr/>
        <a:lstStyle/>
        <a:p>
          <a:r>
            <a:rPr lang="en-US" b="0" i="0" dirty="0"/>
            <a:t>Transfer Learning: Leveraged a pre-trained GPT-3 model.</a:t>
          </a:r>
          <a:endParaRPr lang="en-US" dirty="0"/>
        </a:p>
      </dgm:t>
    </dgm:pt>
    <dgm:pt modelId="{719B7B0A-9615-4CD1-9ED3-94F19E66BC7B}" type="parTrans" cxnId="{80928A2F-34CE-4027-8DEB-888EFABBF6B3}">
      <dgm:prSet/>
      <dgm:spPr/>
      <dgm:t>
        <a:bodyPr/>
        <a:lstStyle/>
        <a:p>
          <a:endParaRPr lang="en-US"/>
        </a:p>
      </dgm:t>
    </dgm:pt>
    <dgm:pt modelId="{21F77374-9121-44B9-80A5-6B95C696091D}" type="sibTrans" cxnId="{80928A2F-34CE-4027-8DEB-888EFABBF6B3}">
      <dgm:prSet/>
      <dgm:spPr/>
      <dgm:t>
        <a:bodyPr/>
        <a:lstStyle/>
        <a:p>
          <a:endParaRPr lang="en-US"/>
        </a:p>
      </dgm:t>
    </dgm:pt>
    <dgm:pt modelId="{FBECC852-59FE-440F-9D4A-D67B71D7FF7A}">
      <dgm:prSet/>
      <dgm:spPr/>
      <dgm:t>
        <a:bodyPr/>
        <a:lstStyle/>
        <a:p>
          <a:r>
            <a:rPr lang="en-US" b="0" i="0" dirty="0"/>
            <a:t>Fine-Tuning: Adjusted the model using domain-specific data to improve response accuracy.</a:t>
          </a:r>
          <a:endParaRPr lang="en-US" dirty="0"/>
        </a:p>
      </dgm:t>
    </dgm:pt>
    <dgm:pt modelId="{311ACD94-309E-40F7-AD63-06A2A78EFDD6}" type="parTrans" cxnId="{8012AB94-4C2D-4EAD-A6F6-5572D5F65481}">
      <dgm:prSet/>
      <dgm:spPr/>
      <dgm:t>
        <a:bodyPr/>
        <a:lstStyle/>
        <a:p>
          <a:endParaRPr lang="en-US"/>
        </a:p>
      </dgm:t>
    </dgm:pt>
    <dgm:pt modelId="{FD2B651C-DF19-4F38-9877-74DB22B71980}" type="sibTrans" cxnId="{8012AB94-4C2D-4EAD-A6F6-5572D5F65481}">
      <dgm:prSet/>
      <dgm:spPr/>
      <dgm:t>
        <a:bodyPr/>
        <a:lstStyle/>
        <a:p>
          <a:endParaRPr lang="en-US"/>
        </a:p>
      </dgm:t>
    </dgm:pt>
    <dgm:pt modelId="{C981D596-990F-4D69-AA0B-97AB515885A0}">
      <dgm:prSet/>
      <dgm:spPr/>
      <dgm:t>
        <a:bodyPr/>
        <a:lstStyle/>
        <a:p>
          <a:pPr>
            <a:lnSpc>
              <a:spcPct val="100000"/>
            </a:lnSpc>
            <a:defRPr b="1"/>
          </a:pPr>
          <a:r>
            <a:rPr lang="en-US" b="1" i="0"/>
            <a:t>Performance Metrics:</a:t>
          </a:r>
          <a:endParaRPr lang="en-US"/>
        </a:p>
      </dgm:t>
    </dgm:pt>
    <dgm:pt modelId="{99C76185-3F57-4CCB-A501-99B72F8383CF}" type="parTrans" cxnId="{93EF8523-75D9-4CEC-8DF5-202703FAF190}">
      <dgm:prSet/>
      <dgm:spPr/>
      <dgm:t>
        <a:bodyPr/>
        <a:lstStyle/>
        <a:p>
          <a:endParaRPr lang="en-US"/>
        </a:p>
      </dgm:t>
    </dgm:pt>
    <dgm:pt modelId="{7A4A561B-04E2-4D42-8FD7-7FB6F9B11081}" type="sibTrans" cxnId="{93EF8523-75D9-4CEC-8DF5-202703FAF190}">
      <dgm:prSet/>
      <dgm:spPr/>
      <dgm:t>
        <a:bodyPr/>
        <a:lstStyle/>
        <a:p>
          <a:endParaRPr lang="en-US"/>
        </a:p>
      </dgm:t>
    </dgm:pt>
    <dgm:pt modelId="{1CA7760A-4175-4428-93A4-CA0C12715DED}">
      <dgm:prSet/>
      <dgm:spPr/>
      <dgm:t>
        <a:bodyPr/>
        <a:lstStyle/>
        <a:p>
          <a:pPr>
            <a:lnSpc>
              <a:spcPct val="100000"/>
            </a:lnSpc>
          </a:pPr>
          <a:r>
            <a:rPr lang="en-US" b="1" i="0"/>
            <a:t>Accuracy:</a:t>
          </a:r>
          <a:r>
            <a:rPr lang="en-US" b="0" i="0"/>
            <a:t> 93%</a:t>
          </a:r>
          <a:endParaRPr lang="en-US"/>
        </a:p>
      </dgm:t>
    </dgm:pt>
    <dgm:pt modelId="{ED0FF7A6-DB37-4535-B53D-214482020810}" type="parTrans" cxnId="{16D7F996-1FEE-493C-814D-4CAEDD67F7DC}">
      <dgm:prSet/>
      <dgm:spPr/>
      <dgm:t>
        <a:bodyPr/>
        <a:lstStyle/>
        <a:p>
          <a:endParaRPr lang="en-US"/>
        </a:p>
      </dgm:t>
    </dgm:pt>
    <dgm:pt modelId="{33E8332F-DE6A-4B3C-82F3-97EBE13463D0}" type="sibTrans" cxnId="{16D7F996-1FEE-493C-814D-4CAEDD67F7DC}">
      <dgm:prSet/>
      <dgm:spPr/>
      <dgm:t>
        <a:bodyPr/>
        <a:lstStyle/>
        <a:p>
          <a:endParaRPr lang="en-US"/>
        </a:p>
      </dgm:t>
    </dgm:pt>
    <dgm:pt modelId="{AE066789-F734-449F-8D76-54A281E2E388}">
      <dgm:prSet/>
      <dgm:spPr/>
      <dgm:t>
        <a:bodyPr/>
        <a:lstStyle/>
        <a:p>
          <a:pPr>
            <a:lnSpc>
              <a:spcPct val="100000"/>
            </a:lnSpc>
          </a:pPr>
          <a:r>
            <a:rPr lang="en-US" b="1" i="0"/>
            <a:t>Precision:</a:t>
          </a:r>
          <a:r>
            <a:rPr lang="en-US" b="0" i="0"/>
            <a:t> 92%</a:t>
          </a:r>
          <a:endParaRPr lang="en-US"/>
        </a:p>
      </dgm:t>
    </dgm:pt>
    <dgm:pt modelId="{76B82D43-FCA2-4D50-A8E3-95B356DF1050}" type="parTrans" cxnId="{5F833B1E-20A4-4671-B2B2-F86BFD42C25D}">
      <dgm:prSet/>
      <dgm:spPr/>
      <dgm:t>
        <a:bodyPr/>
        <a:lstStyle/>
        <a:p>
          <a:endParaRPr lang="en-US"/>
        </a:p>
      </dgm:t>
    </dgm:pt>
    <dgm:pt modelId="{27DD26BE-8D1D-40C7-B28D-0C61888D941B}" type="sibTrans" cxnId="{5F833B1E-20A4-4671-B2B2-F86BFD42C25D}">
      <dgm:prSet/>
      <dgm:spPr/>
      <dgm:t>
        <a:bodyPr/>
        <a:lstStyle/>
        <a:p>
          <a:endParaRPr lang="en-US"/>
        </a:p>
      </dgm:t>
    </dgm:pt>
    <dgm:pt modelId="{897BC5BD-3AEC-4FB0-9179-08A43AA70172}">
      <dgm:prSet/>
      <dgm:spPr/>
      <dgm:t>
        <a:bodyPr/>
        <a:lstStyle/>
        <a:p>
          <a:pPr>
            <a:lnSpc>
              <a:spcPct val="100000"/>
            </a:lnSpc>
          </a:pPr>
          <a:r>
            <a:rPr lang="en-US" b="1" i="0"/>
            <a:t>Recall:</a:t>
          </a:r>
          <a:r>
            <a:rPr lang="en-US" b="0" i="0"/>
            <a:t> 89%</a:t>
          </a:r>
          <a:endParaRPr lang="en-US"/>
        </a:p>
      </dgm:t>
    </dgm:pt>
    <dgm:pt modelId="{12308343-66BC-4064-BF78-3D41F7848B79}" type="parTrans" cxnId="{FE4F8324-D894-4F81-B24A-A3A2D420D53A}">
      <dgm:prSet/>
      <dgm:spPr/>
      <dgm:t>
        <a:bodyPr/>
        <a:lstStyle/>
        <a:p>
          <a:endParaRPr lang="en-US"/>
        </a:p>
      </dgm:t>
    </dgm:pt>
    <dgm:pt modelId="{B75D92CF-902A-4B30-9A86-37A9AEE0B0F0}" type="sibTrans" cxnId="{FE4F8324-D894-4F81-B24A-A3A2D420D53A}">
      <dgm:prSet/>
      <dgm:spPr/>
      <dgm:t>
        <a:bodyPr/>
        <a:lstStyle/>
        <a:p>
          <a:endParaRPr lang="en-US"/>
        </a:p>
      </dgm:t>
    </dgm:pt>
    <dgm:pt modelId="{4BA2C5DE-E33E-47E3-9005-7ECA939093A5}">
      <dgm:prSet/>
      <dgm:spPr/>
      <dgm:t>
        <a:bodyPr/>
        <a:lstStyle/>
        <a:p>
          <a:pPr>
            <a:lnSpc>
              <a:spcPct val="100000"/>
            </a:lnSpc>
          </a:pPr>
          <a:r>
            <a:rPr lang="en-US" b="1" i="0"/>
            <a:t>F1 Score:</a:t>
          </a:r>
          <a:r>
            <a:rPr lang="en-US" b="0" i="0"/>
            <a:t> 90.5%</a:t>
          </a:r>
          <a:endParaRPr lang="en-US"/>
        </a:p>
      </dgm:t>
    </dgm:pt>
    <dgm:pt modelId="{2FCCD731-432D-486E-858B-DCF6EAC44707}" type="parTrans" cxnId="{4A0BFD21-09CC-4E30-AD58-2C90B01D4A24}">
      <dgm:prSet/>
      <dgm:spPr/>
      <dgm:t>
        <a:bodyPr/>
        <a:lstStyle/>
        <a:p>
          <a:endParaRPr lang="en-US"/>
        </a:p>
      </dgm:t>
    </dgm:pt>
    <dgm:pt modelId="{DD1E8E1A-D242-4B56-B923-E71FF8C6516E}" type="sibTrans" cxnId="{4A0BFD21-09CC-4E30-AD58-2C90B01D4A24}">
      <dgm:prSet/>
      <dgm:spPr/>
      <dgm:t>
        <a:bodyPr/>
        <a:lstStyle/>
        <a:p>
          <a:endParaRPr lang="en-US"/>
        </a:p>
      </dgm:t>
    </dgm:pt>
    <dgm:pt modelId="{E8A6E42C-78C7-4C41-95A4-4CDA5EE7E18F}" type="pres">
      <dgm:prSet presAssocID="{386D91FD-6A46-4CD5-99E3-E889C32BE1D0}" presName="root" presStyleCnt="0">
        <dgm:presLayoutVars>
          <dgm:dir/>
          <dgm:resizeHandles val="exact"/>
        </dgm:presLayoutVars>
      </dgm:prSet>
      <dgm:spPr/>
    </dgm:pt>
    <dgm:pt modelId="{0CB7B122-1C1F-4279-815C-0F9EF82CB496}" type="pres">
      <dgm:prSet presAssocID="{2E198B97-7B86-4E8E-9161-8560D7D90B26}" presName="compNode" presStyleCnt="0"/>
      <dgm:spPr/>
    </dgm:pt>
    <dgm:pt modelId="{674984BE-9341-43A4-B8A8-91263A5190E8}" type="pres">
      <dgm:prSet presAssocID="{2E198B97-7B86-4E8E-9161-8560D7D90B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DD275EC1-2037-4934-B355-8E94166FF773}" type="pres">
      <dgm:prSet presAssocID="{2E198B97-7B86-4E8E-9161-8560D7D90B26}" presName="iconSpace" presStyleCnt="0"/>
      <dgm:spPr/>
    </dgm:pt>
    <dgm:pt modelId="{3194F0CA-6D5E-4CD3-B0AF-5763059908E2}" type="pres">
      <dgm:prSet presAssocID="{2E198B97-7B86-4E8E-9161-8560D7D90B26}" presName="parTx" presStyleLbl="revTx" presStyleIdx="0" presStyleCnt="6">
        <dgm:presLayoutVars>
          <dgm:chMax val="0"/>
          <dgm:chPref val="0"/>
        </dgm:presLayoutVars>
      </dgm:prSet>
      <dgm:spPr/>
    </dgm:pt>
    <dgm:pt modelId="{0FA06329-F027-4EED-B901-AECA60472292}" type="pres">
      <dgm:prSet presAssocID="{2E198B97-7B86-4E8E-9161-8560D7D90B26}" presName="txSpace" presStyleCnt="0"/>
      <dgm:spPr/>
    </dgm:pt>
    <dgm:pt modelId="{6C97E781-64DE-4A8E-B41A-5BAB1B29BDA3}" type="pres">
      <dgm:prSet presAssocID="{2E198B97-7B86-4E8E-9161-8560D7D90B26}" presName="desTx" presStyleLbl="revTx" presStyleIdx="1" presStyleCnt="6">
        <dgm:presLayoutVars/>
      </dgm:prSet>
      <dgm:spPr/>
    </dgm:pt>
    <dgm:pt modelId="{EBA5F7DF-C027-4740-AC39-AE93CFB2E296}" type="pres">
      <dgm:prSet presAssocID="{EAFD94C9-9400-4654-967D-51C63E48052F}" presName="sibTrans" presStyleCnt="0"/>
      <dgm:spPr/>
    </dgm:pt>
    <dgm:pt modelId="{698612D2-2685-45E8-969F-4C4DB4063673}" type="pres">
      <dgm:prSet presAssocID="{1919B3A2-FF66-4770-BC8A-6D1C1DA4CBFA}" presName="compNode" presStyleCnt="0"/>
      <dgm:spPr/>
    </dgm:pt>
    <dgm:pt modelId="{08C3BB98-7DBC-4C1A-A282-C6334E54A0CC}" type="pres">
      <dgm:prSet presAssocID="{1919B3A2-FF66-4770-BC8A-6D1C1DA4CB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821624AC-6E95-427B-B6F4-4267A0F0F585}" type="pres">
      <dgm:prSet presAssocID="{1919B3A2-FF66-4770-BC8A-6D1C1DA4CBFA}" presName="iconSpace" presStyleCnt="0"/>
      <dgm:spPr/>
    </dgm:pt>
    <dgm:pt modelId="{FA9A2DC2-C935-4DBE-92AA-91D0ECB1F394}" type="pres">
      <dgm:prSet presAssocID="{1919B3A2-FF66-4770-BC8A-6D1C1DA4CBFA}" presName="parTx" presStyleLbl="revTx" presStyleIdx="2" presStyleCnt="6">
        <dgm:presLayoutVars>
          <dgm:chMax val="0"/>
          <dgm:chPref val="0"/>
        </dgm:presLayoutVars>
      </dgm:prSet>
      <dgm:spPr/>
    </dgm:pt>
    <dgm:pt modelId="{C04CE6BC-1A21-4876-9BB4-DBA42421FACC}" type="pres">
      <dgm:prSet presAssocID="{1919B3A2-FF66-4770-BC8A-6D1C1DA4CBFA}" presName="txSpace" presStyleCnt="0"/>
      <dgm:spPr/>
    </dgm:pt>
    <dgm:pt modelId="{5700FA59-CA77-4557-AE42-E190780EAB5A}" type="pres">
      <dgm:prSet presAssocID="{1919B3A2-FF66-4770-BC8A-6D1C1DA4CBFA}" presName="desTx" presStyleLbl="revTx" presStyleIdx="3" presStyleCnt="6">
        <dgm:presLayoutVars/>
      </dgm:prSet>
      <dgm:spPr/>
    </dgm:pt>
    <dgm:pt modelId="{441DBA98-5C52-43E9-81DA-FE63E485DB26}" type="pres">
      <dgm:prSet presAssocID="{CBBF6050-B167-431F-8EE9-FABB88CCB514}" presName="sibTrans" presStyleCnt="0"/>
      <dgm:spPr/>
    </dgm:pt>
    <dgm:pt modelId="{55367CFA-C3B9-49A0-AA70-9DA7E4B81729}" type="pres">
      <dgm:prSet presAssocID="{C981D596-990F-4D69-AA0B-97AB515885A0}" presName="compNode" presStyleCnt="0"/>
      <dgm:spPr/>
    </dgm:pt>
    <dgm:pt modelId="{FBCEA1BC-A149-4EFF-96A8-3BD22095ADBE}" type="pres">
      <dgm:prSet presAssocID="{C981D596-990F-4D69-AA0B-97AB515885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9B70AF0D-0F98-4E58-8462-9BD32274EDC0}" type="pres">
      <dgm:prSet presAssocID="{C981D596-990F-4D69-AA0B-97AB515885A0}" presName="iconSpace" presStyleCnt="0"/>
      <dgm:spPr/>
    </dgm:pt>
    <dgm:pt modelId="{00C1C63E-59BE-49E4-A505-E4B57A10A73C}" type="pres">
      <dgm:prSet presAssocID="{C981D596-990F-4D69-AA0B-97AB515885A0}" presName="parTx" presStyleLbl="revTx" presStyleIdx="4" presStyleCnt="6">
        <dgm:presLayoutVars>
          <dgm:chMax val="0"/>
          <dgm:chPref val="0"/>
        </dgm:presLayoutVars>
      </dgm:prSet>
      <dgm:spPr/>
    </dgm:pt>
    <dgm:pt modelId="{4D99A914-9F79-4EE8-A8DB-450C282292CC}" type="pres">
      <dgm:prSet presAssocID="{C981D596-990F-4D69-AA0B-97AB515885A0}" presName="txSpace" presStyleCnt="0"/>
      <dgm:spPr/>
    </dgm:pt>
    <dgm:pt modelId="{66358924-4AA0-425D-AA5D-8DC1B249AF6A}" type="pres">
      <dgm:prSet presAssocID="{C981D596-990F-4D69-AA0B-97AB515885A0}" presName="desTx" presStyleLbl="revTx" presStyleIdx="5" presStyleCnt="6">
        <dgm:presLayoutVars/>
      </dgm:prSet>
      <dgm:spPr/>
    </dgm:pt>
  </dgm:ptLst>
  <dgm:cxnLst>
    <dgm:cxn modelId="{1729490A-052F-4992-9F77-A27152DB6F4D}" type="presOf" srcId="{57517697-CA33-46F3-9600-48A01A54091F}" destId="{5700FA59-CA77-4557-AE42-E190780EAB5A}" srcOrd="0" destOrd="2" presId="urn:microsoft.com/office/officeart/2018/2/layout/IconLabelDescriptionList"/>
    <dgm:cxn modelId="{0D1EB00A-2429-447D-BCAF-17C9C4244488}" type="presOf" srcId="{E82EF7CD-D9AD-4F76-A923-CF47D68D6CE8}" destId="{6C97E781-64DE-4A8E-B41A-5BAB1B29BDA3}" srcOrd="0" destOrd="0" presId="urn:microsoft.com/office/officeart/2018/2/layout/IconLabelDescriptionList"/>
    <dgm:cxn modelId="{883C3B0F-0076-4FC2-8336-BA3F0FE867CF}" type="presOf" srcId="{93C2B073-DA38-45D8-A082-0D84C6BECAAA}" destId="{5700FA59-CA77-4557-AE42-E190780EAB5A}" srcOrd="0" destOrd="1" presId="urn:microsoft.com/office/officeart/2018/2/layout/IconLabelDescriptionList"/>
    <dgm:cxn modelId="{54873011-3908-4225-BD36-F19E90A3EC7A}" srcId="{1919B3A2-FF66-4770-BC8A-6D1C1DA4CBFA}" destId="{775C867B-9E2E-4CD2-9CEB-F0CACAFE87F8}" srcOrd="1" destOrd="0" parTransId="{67B716CE-BFB8-4A48-97FF-31B618B9BAF7}" sibTransId="{135FA61E-92E1-46EA-8710-8D31025111C1}"/>
    <dgm:cxn modelId="{5581DF11-AA35-4283-B40A-3878043F6CE1}" type="presOf" srcId="{4BA2C5DE-E33E-47E3-9005-7ECA939093A5}" destId="{66358924-4AA0-425D-AA5D-8DC1B249AF6A}" srcOrd="0" destOrd="3" presId="urn:microsoft.com/office/officeart/2018/2/layout/IconLabelDescriptionList"/>
    <dgm:cxn modelId="{5F833B1E-20A4-4671-B2B2-F86BFD42C25D}" srcId="{C981D596-990F-4D69-AA0B-97AB515885A0}" destId="{AE066789-F734-449F-8D76-54A281E2E388}" srcOrd="1" destOrd="0" parTransId="{76B82D43-FCA2-4D50-A8E3-95B356DF1050}" sibTransId="{27DD26BE-8D1D-40C7-B28D-0C61888D941B}"/>
    <dgm:cxn modelId="{CB72E720-288C-4306-A5D9-D571DBA61190}" type="presOf" srcId="{C91235D6-819C-4F97-9D38-BA46846D0F43}" destId="{5700FA59-CA77-4557-AE42-E190780EAB5A}" srcOrd="0" destOrd="4" presId="urn:microsoft.com/office/officeart/2018/2/layout/IconLabelDescriptionList"/>
    <dgm:cxn modelId="{4A0BFD21-09CC-4E30-AD58-2C90B01D4A24}" srcId="{C981D596-990F-4D69-AA0B-97AB515885A0}" destId="{4BA2C5DE-E33E-47E3-9005-7ECA939093A5}" srcOrd="3" destOrd="0" parTransId="{2FCCD731-432D-486E-858B-DCF6EAC44707}" sibTransId="{DD1E8E1A-D242-4B56-B923-E71FF8C6516E}"/>
    <dgm:cxn modelId="{93EF8523-75D9-4CEC-8DF5-202703FAF190}" srcId="{386D91FD-6A46-4CD5-99E3-E889C32BE1D0}" destId="{C981D596-990F-4D69-AA0B-97AB515885A0}" srcOrd="2" destOrd="0" parTransId="{99C76185-3F57-4CCB-A501-99B72F8383CF}" sibTransId="{7A4A561B-04E2-4D42-8FD7-7FB6F9B11081}"/>
    <dgm:cxn modelId="{FE4F8324-D894-4F81-B24A-A3A2D420D53A}" srcId="{C981D596-990F-4D69-AA0B-97AB515885A0}" destId="{897BC5BD-3AEC-4FB0-9179-08A43AA70172}" srcOrd="2" destOrd="0" parTransId="{12308343-66BC-4064-BF78-3D41F7848B79}" sibTransId="{B75D92CF-902A-4B30-9A86-37A9AEE0B0F0}"/>
    <dgm:cxn modelId="{73368527-0F1D-4468-82F7-B919F9ABFAAF}" type="presOf" srcId="{775C867B-9E2E-4CD2-9CEB-F0CACAFE87F8}" destId="{5700FA59-CA77-4557-AE42-E190780EAB5A}" srcOrd="0" destOrd="3" presId="urn:microsoft.com/office/officeart/2018/2/layout/IconLabelDescriptionList"/>
    <dgm:cxn modelId="{C2FB5528-FCF9-4FD4-9D1C-71E616D77092}" type="presOf" srcId="{AE066789-F734-449F-8D76-54A281E2E388}" destId="{66358924-4AA0-425D-AA5D-8DC1B249AF6A}" srcOrd="0" destOrd="1" presId="urn:microsoft.com/office/officeart/2018/2/layout/IconLabelDescriptionList"/>
    <dgm:cxn modelId="{F56D1529-C8F1-4A83-AC8F-A62DC80905D4}" type="presOf" srcId="{386D91FD-6A46-4CD5-99E3-E889C32BE1D0}" destId="{E8A6E42C-78C7-4C41-95A4-4CDA5EE7E18F}" srcOrd="0" destOrd="0" presId="urn:microsoft.com/office/officeart/2018/2/layout/IconLabelDescriptionList"/>
    <dgm:cxn modelId="{80928A2F-34CE-4027-8DEB-888EFABBF6B3}" srcId="{775C867B-9E2E-4CD2-9CEB-F0CACAFE87F8}" destId="{C91235D6-819C-4F97-9D38-BA46846D0F43}" srcOrd="0" destOrd="0" parTransId="{719B7B0A-9615-4CD1-9ED3-94F19E66BC7B}" sibTransId="{21F77374-9121-44B9-80A5-6B95C696091D}"/>
    <dgm:cxn modelId="{B8EE8152-C816-4892-887F-E31880EABE19}" type="presOf" srcId="{1919B3A2-FF66-4770-BC8A-6D1C1DA4CBFA}" destId="{FA9A2DC2-C935-4DBE-92AA-91D0ECB1F394}" srcOrd="0" destOrd="0" presId="urn:microsoft.com/office/officeart/2018/2/layout/IconLabelDescriptionList"/>
    <dgm:cxn modelId="{B37C6A55-E641-4277-8266-4EC4E3D5B105}" type="presOf" srcId="{2E198B97-7B86-4E8E-9161-8560D7D90B26}" destId="{3194F0CA-6D5E-4CD3-B0AF-5763059908E2}" srcOrd="0" destOrd="0" presId="urn:microsoft.com/office/officeart/2018/2/layout/IconLabelDescriptionList"/>
    <dgm:cxn modelId="{CFCA0B80-8E7A-4D2C-950C-7EBA4AAFBFB7}" type="presOf" srcId="{FBECC852-59FE-440F-9D4A-D67B71D7FF7A}" destId="{5700FA59-CA77-4557-AE42-E190780EAB5A}" srcOrd="0" destOrd="5" presId="urn:microsoft.com/office/officeart/2018/2/layout/IconLabelDescriptionList"/>
    <dgm:cxn modelId="{A5230389-9C46-40A5-BD56-25108DD8D8E9}" type="presOf" srcId="{897BC5BD-3AEC-4FB0-9179-08A43AA70172}" destId="{66358924-4AA0-425D-AA5D-8DC1B249AF6A}" srcOrd="0" destOrd="2" presId="urn:microsoft.com/office/officeart/2018/2/layout/IconLabelDescriptionList"/>
    <dgm:cxn modelId="{E5CF978C-317C-4D11-8736-C55A1B73FA08}" type="presOf" srcId="{1CA7760A-4175-4428-93A4-CA0C12715DED}" destId="{66358924-4AA0-425D-AA5D-8DC1B249AF6A}" srcOrd="0" destOrd="0" presId="urn:microsoft.com/office/officeart/2018/2/layout/IconLabelDescriptionList"/>
    <dgm:cxn modelId="{E777668F-BB20-4D0D-8655-CE2951A3DC58}" srcId="{6DD4FF5C-0F4E-4B46-841F-4D15C58B0079}" destId="{57517697-CA33-46F3-9600-48A01A54091F}" srcOrd="1" destOrd="0" parTransId="{7DA12BCA-218A-4EF7-922D-CE6CABF41E7B}" sibTransId="{8F174EE6-3E57-4201-8BD0-3ECAD633D48A}"/>
    <dgm:cxn modelId="{5327D893-D93E-4B61-A4BF-D48245EA32A8}" srcId="{1919B3A2-FF66-4770-BC8A-6D1C1DA4CBFA}" destId="{6DD4FF5C-0F4E-4B46-841F-4D15C58B0079}" srcOrd="0" destOrd="0" parTransId="{7C375F03-9F72-4F60-B80D-CAB3F330BA2E}" sibTransId="{621314CA-6167-4CFB-9EE5-516BF5DC36F9}"/>
    <dgm:cxn modelId="{8012AB94-4C2D-4EAD-A6F6-5572D5F65481}" srcId="{775C867B-9E2E-4CD2-9CEB-F0CACAFE87F8}" destId="{FBECC852-59FE-440F-9D4A-D67B71D7FF7A}" srcOrd="1" destOrd="0" parTransId="{311ACD94-309E-40F7-AD63-06A2A78EFDD6}" sibTransId="{FD2B651C-DF19-4F38-9877-74DB22B71980}"/>
    <dgm:cxn modelId="{488C6196-DDF8-449F-BFD4-520138EAA6C8}" srcId="{386D91FD-6A46-4CD5-99E3-E889C32BE1D0}" destId="{2E198B97-7B86-4E8E-9161-8560D7D90B26}" srcOrd="0" destOrd="0" parTransId="{7F60DC1F-A7AE-4DBD-BCB0-71FC2D6EC613}" sibTransId="{EAFD94C9-9400-4654-967D-51C63E48052F}"/>
    <dgm:cxn modelId="{16D7F996-1FEE-493C-814D-4CAEDD67F7DC}" srcId="{C981D596-990F-4D69-AA0B-97AB515885A0}" destId="{1CA7760A-4175-4428-93A4-CA0C12715DED}" srcOrd="0" destOrd="0" parTransId="{ED0FF7A6-DB37-4535-B53D-214482020810}" sibTransId="{33E8332F-DE6A-4B3C-82F3-97EBE13463D0}"/>
    <dgm:cxn modelId="{8FD822A2-3DD3-4269-B0CB-1D7A23CF7E12}" type="presOf" srcId="{207E3488-BC62-4DB9-83E7-A71DAA03A446}" destId="{6C97E781-64DE-4A8E-B41A-5BAB1B29BDA3}" srcOrd="0" destOrd="1" presId="urn:microsoft.com/office/officeart/2018/2/layout/IconLabelDescriptionList"/>
    <dgm:cxn modelId="{D18832A6-F9D6-476F-993E-0464EAC78CFA}" srcId="{2E198B97-7B86-4E8E-9161-8560D7D90B26}" destId="{E82EF7CD-D9AD-4F76-A923-CF47D68D6CE8}" srcOrd="0" destOrd="0" parTransId="{202C4363-6880-4914-9837-48707238FDCF}" sibTransId="{7CC19890-AEA5-4711-8132-5EFEF7CCE76A}"/>
    <dgm:cxn modelId="{7A08B7AC-7EEB-4EB2-8B07-6A6B33570425}" srcId="{2E198B97-7B86-4E8E-9161-8560D7D90B26}" destId="{207E3488-BC62-4DB9-83E7-A71DAA03A446}" srcOrd="1" destOrd="0" parTransId="{DCCD955E-FCC4-4580-A4CA-63FB0B1AD1F4}" sibTransId="{0C24C17F-40DE-45C5-9255-01D029E63755}"/>
    <dgm:cxn modelId="{BE40FCD9-3A00-4ACC-B87D-63A91A4122E9}" type="presOf" srcId="{C981D596-990F-4D69-AA0B-97AB515885A0}" destId="{00C1C63E-59BE-49E4-A505-E4B57A10A73C}" srcOrd="0" destOrd="0" presId="urn:microsoft.com/office/officeart/2018/2/layout/IconLabelDescriptionList"/>
    <dgm:cxn modelId="{6C52B8E0-863F-4C76-98E0-A43E2AE89B9F}" type="presOf" srcId="{6DD4FF5C-0F4E-4B46-841F-4D15C58B0079}" destId="{5700FA59-CA77-4557-AE42-E190780EAB5A}" srcOrd="0" destOrd="0" presId="urn:microsoft.com/office/officeart/2018/2/layout/IconLabelDescriptionList"/>
    <dgm:cxn modelId="{C72582EF-B223-4F94-9CAD-1FF2241297EE}" srcId="{6DD4FF5C-0F4E-4B46-841F-4D15C58B0079}" destId="{93C2B073-DA38-45D8-A082-0D84C6BECAAA}" srcOrd="0" destOrd="0" parTransId="{3D78636E-1F09-450C-B58E-05C62A07A141}" sibTransId="{4C2DDD3F-BBCA-4CA0-854B-5B48540FF87C}"/>
    <dgm:cxn modelId="{D3CCD4FA-9581-4D53-BECB-5EF45A8C0A5C}" srcId="{386D91FD-6A46-4CD5-99E3-E889C32BE1D0}" destId="{1919B3A2-FF66-4770-BC8A-6D1C1DA4CBFA}" srcOrd="1" destOrd="0" parTransId="{7193FFC5-7D43-4CA2-8FBD-85507B0D4CF2}" sibTransId="{CBBF6050-B167-431F-8EE9-FABB88CCB514}"/>
    <dgm:cxn modelId="{EC4693FC-6CD3-4CD7-A8F3-7E563D9726C4}" type="presParOf" srcId="{E8A6E42C-78C7-4C41-95A4-4CDA5EE7E18F}" destId="{0CB7B122-1C1F-4279-815C-0F9EF82CB496}" srcOrd="0" destOrd="0" presId="urn:microsoft.com/office/officeart/2018/2/layout/IconLabelDescriptionList"/>
    <dgm:cxn modelId="{97D90136-F657-4783-97DF-C5398F37BB54}" type="presParOf" srcId="{0CB7B122-1C1F-4279-815C-0F9EF82CB496}" destId="{674984BE-9341-43A4-B8A8-91263A5190E8}" srcOrd="0" destOrd="0" presId="urn:microsoft.com/office/officeart/2018/2/layout/IconLabelDescriptionList"/>
    <dgm:cxn modelId="{60C617E1-C3A3-4125-8D19-29AC9A828AED}" type="presParOf" srcId="{0CB7B122-1C1F-4279-815C-0F9EF82CB496}" destId="{DD275EC1-2037-4934-B355-8E94166FF773}" srcOrd="1" destOrd="0" presId="urn:microsoft.com/office/officeart/2018/2/layout/IconLabelDescriptionList"/>
    <dgm:cxn modelId="{705EBC0C-03C7-4E8B-8B5F-C3E9C3F7BBD5}" type="presParOf" srcId="{0CB7B122-1C1F-4279-815C-0F9EF82CB496}" destId="{3194F0CA-6D5E-4CD3-B0AF-5763059908E2}" srcOrd="2" destOrd="0" presId="urn:microsoft.com/office/officeart/2018/2/layout/IconLabelDescriptionList"/>
    <dgm:cxn modelId="{B14B0C29-F16D-4D80-B25D-F762C6903700}" type="presParOf" srcId="{0CB7B122-1C1F-4279-815C-0F9EF82CB496}" destId="{0FA06329-F027-4EED-B901-AECA60472292}" srcOrd="3" destOrd="0" presId="urn:microsoft.com/office/officeart/2018/2/layout/IconLabelDescriptionList"/>
    <dgm:cxn modelId="{4023A6B6-03F1-4B36-97B2-45BE8DD21AEF}" type="presParOf" srcId="{0CB7B122-1C1F-4279-815C-0F9EF82CB496}" destId="{6C97E781-64DE-4A8E-B41A-5BAB1B29BDA3}" srcOrd="4" destOrd="0" presId="urn:microsoft.com/office/officeart/2018/2/layout/IconLabelDescriptionList"/>
    <dgm:cxn modelId="{55CFC665-FE3F-4163-89AA-695DBB059BE3}" type="presParOf" srcId="{E8A6E42C-78C7-4C41-95A4-4CDA5EE7E18F}" destId="{EBA5F7DF-C027-4740-AC39-AE93CFB2E296}" srcOrd="1" destOrd="0" presId="urn:microsoft.com/office/officeart/2018/2/layout/IconLabelDescriptionList"/>
    <dgm:cxn modelId="{DC45E969-B894-4E73-82A7-F246BB0683D2}" type="presParOf" srcId="{E8A6E42C-78C7-4C41-95A4-4CDA5EE7E18F}" destId="{698612D2-2685-45E8-969F-4C4DB4063673}" srcOrd="2" destOrd="0" presId="urn:microsoft.com/office/officeart/2018/2/layout/IconLabelDescriptionList"/>
    <dgm:cxn modelId="{F14A3F94-4216-4FE3-B7B8-28030E952357}" type="presParOf" srcId="{698612D2-2685-45E8-969F-4C4DB4063673}" destId="{08C3BB98-7DBC-4C1A-A282-C6334E54A0CC}" srcOrd="0" destOrd="0" presId="urn:microsoft.com/office/officeart/2018/2/layout/IconLabelDescriptionList"/>
    <dgm:cxn modelId="{8A963249-0DD0-438B-8620-A998E789F2B6}" type="presParOf" srcId="{698612D2-2685-45E8-969F-4C4DB4063673}" destId="{821624AC-6E95-427B-B6F4-4267A0F0F585}" srcOrd="1" destOrd="0" presId="urn:microsoft.com/office/officeart/2018/2/layout/IconLabelDescriptionList"/>
    <dgm:cxn modelId="{AFF88877-CEEF-4EA8-9363-2870592502C6}" type="presParOf" srcId="{698612D2-2685-45E8-969F-4C4DB4063673}" destId="{FA9A2DC2-C935-4DBE-92AA-91D0ECB1F394}" srcOrd="2" destOrd="0" presId="urn:microsoft.com/office/officeart/2018/2/layout/IconLabelDescriptionList"/>
    <dgm:cxn modelId="{4B733F24-23A9-4548-B5D7-8BD8A0D81978}" type="presParOf" srcId="{698612D2-2685-45E8-969F-4C4DB4063673}" destId="{C04CE6BC-1A21-4876-9BB4-DBA42421FACC}" srcOrd="3" destOrd="0" presId="urn:microsoft.com/office/officeart/2018/2/layout/IconLabelDescriptionList"/>
    <dgm:cxn modelId="{AF566808-33B1-4525-9598-83BDD1FC6322}" type="presParOf" srcId="{698612D2-2685-45E8-969F-4C4DB4063673}" destId="{5700FA59-CA77-4557-AE42-E190780EAB5A}" srcOrd="4" destOrd="0" presId="urn:microsoft.com/office/officeart/2018/2/layout/IconLabelDescriptionList"/>
    <dgm:cxn modelId="{2B5F5DDE-A0D6-454B-8281-B85B1DB32562}" type="presParOf" srcId="{E8A6E42C-78C7-4C41-95A4-4CDA5EE7E18F}" destId="{441DBA98-5C52-43E9-81DA-FE63E485DB26}" srcOrd="3" destOrd="0" presId="urn:microsoft.com/office/officeart/2018/2/layout/IconLabelDescriptionList"/>
    <dgm:cxn modelId="{ED23F958-6D35-4280-8D17-79D00437B1D5}" type="presParOf" srcId="{E8A6E42C-78C7-4C41-95A4-4CDA5EE7E18F}" destId="{55367CFA-C3B9-49A0-AA70-9DA7E4B81729}" srcOrd="4" destOrd="0" presId="urn:microsoft.com/office/officeart/2018/2/layout/IconLabelDescriptionList"/>
    <dgm:cxn modelId="{0C6CFCF4-D732-494B-B730-1C8773F9CEC6}" type="presParOf" srcId="{55367CFA-C3B9-49A0-AA70-9DA7E4B81729}" destId="{FBCEA1BC-A149-4EFF-96A8-3BD22095ADBE}" srcOrd="0" destOrd="0" presId="urn:microsoft.com/office/officeart/2018/2/layout/IconLabelDescriptionList"/>
    <dgm:cxn modelId="{C06EB1C9-9F86-4AB8-954D-77BFACB05CB6}" type="presParOf" srcId="{55367CFA-C3B9-49A0-AA70-9DA7E4B81729}" destId="{9B70AF0D-0F98-4E58-8462-9BD32274EDC0}" srcOrd="1" destOrd="0" presId="urn:microsoft.com/office/officeart/2018/2/layout/IconLabelDescriptionList"/>
    <dgm:cxn modelId="{D52CCE7B-7B93-4CBB-96E6-4AA5001B1EE7}" type="presParOf" srcId="{55367CFA-C3B9-49A0-AA70-9DA7E4B81729}" destId="{00C1C63E-59BE-49E4-A505-E4B57A10A73C}" srcOrd="2" destOrd="0" presId="urn:microsoft.com/office/officeart/2018/2/layout/IconLabelDescriptionList"/>
    <dgm:cxn modelId="{83E8FB53-E643-4BAE-A4E3-69E40253FEDD}" type="presParOf" srcId="{55367CFA-C3B9-49A0-AA70-9DA7E4B81729}" destId="{4D99A914-9F79-4EE8-A8DB-450C282292CC}" srcOrd="3" destOrd="0" presId="urn:microsoft.com/office/officeart/2018/2/layout/IconLabelDescriptionList"/>
    <dgm:cxn modelId="{B403EE80-D440-4C9A-BC77-863C9C600C1C}" type="presParOf" srcId="{55367CFA-C3B9-49A0-AA70-9DA7E4B81729}" destId="{66358924-4AA0-425D-AA5D-8DC1B249AF6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01557-2419-44D9-BC20-8DE1A858DFF5}"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4488DC70-6C81-495E-B44D-2AF1F3247259}">
      <dgm:prSet/>
      <dgm:spPr/>
      <dgm:t>
        <a:bodyPr/>
        <a:lstStyle/>
        <a:p>
          <a:pPr>
            <a:defRPr cap="all"/>
          </a:pPr>
          <a:r>
            <a:rPr lang="en-US"/>
            <a:t>Interpretation of Results</a:t>
          </a:r>
          <a:br>
            <a:rPr lang="en-US"/>
          </a:br>
          <a:endParaRPr lang="en-US"/>
        </a:p>
      </dgm:t>
    </dgm:pt>
    <dgm:pt modelId="{E2CB9482-3CC3-4B3A-B860-A6E016CFE5C0}" type="parTrans" cxnId="{4A06365B-1CFE-4EF6-86C5-999A018F052F}">
      <dgm:prSet/>
      <dgm:spPr/>
      <dgm:t>
        <a:bodyPr/>
        <a:lstStyle/>
        <a:p>
          <a:endParaRPr lang="en-US"/>
        </a:p>
      </dgm:t>
    </dgm:pt>
    <dgm:pt modelId="{7D266060-602C-4E87-B25B-0C3E8BAA4B3F}" type="sibTrans" cxnId="{4A06365B-1CFE-4EF6-86C5-999A018F052F}">
      <dgm:prSet/>
      <dgm:spPr/>
      <dgm:t>
        <a:bodyPr/>
        <a:lstStyle/>
        <a:p>
          <a:endParaRPr lang="en-US"/>
        </a:p>
      </dgm:t>
    </dgm:pt>
    <dgm:pt modelId="{BDE4FEA5-A657-4947-969F-17E0090F1F16}">
      <dgm:prSet/>
      <dgm:spPr/>
      <dgm:t>
        <a:bodyPr/>
        <a:lstStyle/>
        <a:p>
          <a:pPr>
            <a:defRPr cap="all"/>
          </a:pPr>
          <a:r>
            <a:rPr lang="en-US"/>
            <a:t>Implications for Academic Support</a:t>
          </a:r>
          <a:br>
            <a:rPr lang="en-US"/>
          </a:br>
          <a:endParaRPr lang="en-US"/>
        </a:p>
      </dgm:t>
    </dgm:pt>
    <dgm:pt modelId="{0A722272-4C1E-452B-B0FE-A1C1C0F483DC}" type="parTrans" cxnId="{296802AE-7427-4013-846B-A834D006B4A8}">
      <dgm:prSet/>
      <dgm:spPr/>
      <dgm:t>
        <a:bodyPr/>
        <a:lstStyle/>
        <a:p>
          <a:endParaRPr lang="en-US"/>
        </a:p>
      </dgm:t>
    </dgm:pt>
    <dgm:pt modelId="{D8B7D430-338D-4FF7-B209-592C07A07993}" type="sibTrans" cxnId="{296802AE-7427-4013-846B-A834D006B4A8}">
      <dgm:prSet/>
      <dgm:spPr/>
      <dgm:t>
        <a:bodyPr/>
        <a:lstStyle/>
        <a:p>
          <a:endParaRPr lang="en-US"/>
        </a:p>
      </dgm:t>
    </dgm:pt>
    <dgm:pt modelId="{69CD3D3D-91B7-439A-B85C-4BFD94DEAD7E}">
      <dgm:prSet/>
      <dgm:spPr/>
      <dgm:t>
        <a:bodyPr/>
        <a:lstStyle/>
        <a:p>
          <a:pPr>
            <a:defRPr cap="all"/>
          </a:pPr>
          <a:r>
            <a:rPr lang="en-US"/>
            <a:t>Strengths and Weaknesses</a:t>
          </a:r>
        </a:p>
      </dgm:t>
    </dgm:pt>
    <dgm:pt modelId="{766A040F-A4CE-4A1B-9202-60ECB5026423}" type="parTrans" cxnId="{818B4C55-D673-4F1D-B3BB-373D03C9FFFD}">
      <dgm:prSet/>
      <dgm:spPr/>
      <dgm:t>
        <a:bodyPr/>
        <a:lstStyle/>
        <a:p>
          <a:endParaRPr lang="en-US"/>
        </a:p>
      </dgm:t>
    </dgm:pt>
    <dgm:pt modelId="{E2FF38E9-8937-4F1D-97B8-E306F5D038F8}" type="sibTrans" cxnId="{818B4C55-D673-4F1D-B3BB-373D03C9FFFD}">
      <dgm:prSet/>
      <dgm:spPr/>
      <dgm:t>
        <a:bodyPr/>
        <a:lstStyle/>
        <a:p>
          <a:endParaRPr lang="en-US"/>
        </a:p>
      </dgm:t>
    </dgm:pt>
    <dgm:pt modelId="{4750A26B-A7C7-DA4E-BF53-C28C8D819F68}" type="pres">
      <dgm:prSet presAssocID="{FAB01557-2419-44D9-BC20-8DE1A858DFF5}" presName="vert0" presStyleCnt="0">
        <dgm:presLayoutVars>
          <dgm:dir/>
          <dgm:animOne val="branch"/>
          <dgm:animLvl val="lvl"/>
        </dgm:presLayoutVars>
      </dgm:prSet>
      <dgm:spPr/>
    </dgm:pt>
    <dgm:pt modelId="{8C3A5C0C-07F2-D848-970D-15B5954E2EED}" type="pres">
      <dgm:prSet presAssocID="{4488DC70-6C81-495E-B44D-2AF1F3247259}" presName="thickLine" presStyleLbl="alignNode1" presStyleIdx="0" presStyleCnt="3"/>
      <dgm:spPr/>
    </dgm:pt>
    <dgm:pt modelId="{E0CF63AA-2666-2940-913B-69B874041834}" type="pres">
      <dgm:prSet presAssocID="{4488DC70-6C81-495E-B44D-2AF1F3247259}" presName="horz1" presStyleCnt="0"/>
      <dgm:spPr/>
    </dgm:pt>
    <dgm:pt modelId="{8AB38236-55EF-6348-A339-053D1141C2F3}" type="pres">
      <dgm:prSet presAssocID="{4488DC70-6C81-495E-B44D-2AF1F3247259}" presName="tx1" presStyleLbl="revTx" presStyleIdx="0" presStyleCnt="3"/>
      <dgm:spPr/>
    </dgm:pt>
    <dgm:pt modelId="{1B5A2C76-A771-4A4F-A658-4705B684A3B1}" type="pres">
      <dgm:prSet presAssocID="{4488DC70-6C81-495E-B44D-2AF1F3247259}" presName="vert1" presStyleCnt="0"/>
      <dgm:spPr/>
    </dgm:pt>
    <dgm:pt modelId="{ECC7A8A8-365E-744C-B459-18F44212BCBB}" type="pres">
      <dgm:prSet presAssocID="{BDE4FEA5-A657-4947-969F-17E0090F1F16}" presName="thickLine" presStyleLbl="alignNode1" presStyleIdx="1" presStyleCnt="3"/>
      <dgm:spPr/>
    </dgm:pt>
    <dgm:pt modelId="{C626835B-B8C6-7B40-9108-CF3C974463BD}" type="pres">
      <dgm:prSet presAssocID="{BDE4FEA5-A657-4947-969F-17E0090F1F16}" presName="horz1" presStyleCnt="0"/>
      <dgm:spPr/>
    </dgm:pt>
    <dgm:pt modelId="{F4D1A201-F9BF-804D-A511-7AB4D33B6B83}" type="pres">
      <dgm:prSet presAssocID="{BDE4FEA5-A657-4947-969F-17E0090F1F16}" presName="tx1" presStyleLbl="revTx" presStyleIdx="1" presStyleCnt="3"/>
      <dgm:spPr/>
    </dgm:pt>
    <dgm:pt modelId="{3F3E9D64-1003-4C45-9B5A-9211529E8279}" type="pres">
      <dgm:prSet presAssocID="{BDE4FEA5-A657-4947-969F-17E0090F1F16}" presName="vert1" presStyleCnt="0"/>
      <dgm:spPr/>
    </dgm:pt>
    <dgm:pt modelId="{6542F145-2C68-0D41-92C0-206F6F03064B}" type="pres">
      <dgm:prSet presAssocID="{69CD3D3D-91B7-439A-B85C-4BFD94DEAD7E}" presName="thickLine" presStyleLbl="alignNode1" presStyleIdx="2" presStyleCnt="3"/>
      <dgm:spPr/>
    </dgm:pt>
    <dgm:pt modelId="{1F79FCF1-C826-C649-9A09-3428C15FDAB6}" type="pres">
      <dgm:prSet presAssocID="{69CD3D3D-91B7-439A-B85C-4BFD94DEAD7E}" presName="horz1" presStyleCnt="0"/>
      <dgm:spPr/>
    </dgm:pt>
    <dgm:pt modelId="{18B0BCA0-1355-914C-A063-FAFDD2085F95}" type="pres">
      <dgm:prSet presAssocID="{69CD3D3D-91B7-439A-B85C-4BFD94DEAD7E}" presName="tx1" presStyleLbl="revTx" presStyleIdx="2" presStyleCnt="3"/>
      <dgm:spPr/>
    </dgm:pt>
    <dgm:pt modelId="{FB8099DD-E256-934F-B0F7-2028558D2F8A}" type="pres">
      <dgm:prSet presAssocID="{69CD3D3D-91B7-439A-B85C-4BFD94DEAD7E}" presName="vert1" presStyleCnt="0"/>
      <dgm:spPr/>
    </dgm:pt>
  </dgm:ptLst>
  <dgm:cxnLst>
    <dgm:cxn modelId="{30EFA117-E5C0-1F46-909E-398D9ED9BC24}" type="presOf" srcId="{BDE4FEA5-A657-4947-969F-17E0090F1F16}" destId="{F4D1A201-F9BF-804D-A511-7AB4D33B6B83}" srcOrd="0" destOrd="0" presId="urn:microsoft.com/office/officeart/2008/layout/LinedList"/>
    <dgm:cxn modelId="{7763851E-96C0-1740-96F8-22EF7602CB03}" type="presOf" srcId="{69CD3D3D-91B7-439A-B85C-4BFD94DEAD7E}" destId="{18B0BCA0-1355-914C-A063-FAFDD2085F95}" srcOrd="0" destOrd="0" presId="urn:microsoft.com/office/officeart/2008/layout/LinedList"/>
    <dgm:cxn modelId="{E2D7D844-1F84-AD40-B828-7F157DAFBBDB}" type="presOf" srcId="{4488DC70-6C81-495E-B44D-2AF1F3247259}" destId="{8AB38236-55EF-6348-A339-053D1141C2F3}" srcOrd="0" destOrd="0" presId="urn:microsoft.com/office/officeart/2008/layout/LinedList"/>
    <dgm:cxn modelId="{818B4C55-D673-4F1D-B3BB-373D03C9FFFD}" srcId="{FAB01557-2419-44D9-BC20-8DE1A858DFF5}" destId="{69CD3D3D-91B7-439A-B85C-4BFD94DEAD7E}" srcOrd="2" destOrd="0" parTransId="{766A040F-A4CE-4A1B-9202-60ECB5026423}" sibTransId="{E2FF38E9-8937-4F1D-97B8-E306F5D038F8}"/>
    <dgm:cxn modelId="{4A06365B-1CFE-4EF6-86C5-999A018F052F}" srcId="{FAB01557-2419-44D9-BC20-8DE1A858DFF5}" destId="{4488DC70-6C81-495E-B44D-2AF1F3247259}" srcOrd="0" destOrd="0" parTransId="{E2CB9482-3CC3-4B3A-B860-A6E016CFE5C0}" sibTransId="{7D266060-602C-4E87-B25B-0C3E8BAA4B3F}"/>
    <dgm:cxn modelId="{1227E378-B68A-8D4F-9DC3-1E3A034646A0}" type="presOf" srcId="{FAB01557-2419-44D9-BC20-8DE1A858DFF5}" destId="{4750A26B-A7C7-DA4E-BF53-C28C8D819F68}" srcOrd="0" destOrd="0" presId="urn:microsoft.com/office/officeart/2008/layout/LinedList"/>
    <dgm:cxn modelId="{296802AE-7427-4013-846B-A834D006B4A8}" srcId="{FAB01557-2419-44D9-BC20-8DE1A858DFF5}" destId="{BDE4FEA5-A657-4947-969F-17E0090F1F16}" srcOrd="1" destOrd="0" parTransId="{0A722272-4C1E-452B-B0FE-A1C1C0F483DC}" sibTransId="{D8B7D430-338D-4FF7-B209-592C07A07993}"/>
    <dgm:cxn modelId="{077A1F68-ACA6-2346-8C69-E201D679C563}" type="presParOf" srcId="{4750A26B-A7C7-DA4E-BF53-C28C8D819F68}" destId="{8C3A5C0C-07F2-D848-970D-15B5954E2EED}" srcOrd="0" destOrd="0" presId="urn:microsoft.com/office/officeart/2008/layout/LinedList"/>
    <dgm:cxn modelId="{70537B0F-387F-7245-87E1-EBCD55C029A3}" type="presParOf" srcId="{4750A26B-A7C7-DA4E-BF53-C28C8D819F68}" destId="{E0CF63AA-2666-2940-913B-69B874041834}" srcOrd="1" destOrd="0" presId="urn:microsoft.com/office/officeart/2008/layout/LinedList"/>
    <dgm:cxn modelId="{BA1E368C-8458-8248-8BC9-ECD8D4CC6127}" type="presParOf" srcId="{E0CF63AA-2666-2940-913B-69B874041834}" destId="{8AB38236-55EF-6348-A339-053D1141C2F3}" srcOrd="0" destOrd="0" presId="urn:microsoft.com/office/officeart/2008/layout/LinedList"/>
    <dgm:cxn modelId="{11E80F7F-DE71-604D-97CA-04F40FBE2F1E}" type="presParOf" srcId="{E0CF63AA-2666-2940-913B-69B874041834}" destId="{1B5A2C76-A771-4A4F-A658-4705B684A3B1}" srcOrd="1" destOrd="0" presId="urn:microsoft.com/office/officeart/2008/layout/LinedList"/>
    <dgm:cxn modelId="{E028DFC9-1ADC-E142-80A5-8ED3365C067E}" type="presParOf" srcId="{4750A26B-A7C7-DA4E-BF53-C28C8D819F68}" destId="{ECC7A8A8-365E-744C-B459-18F44212BCBB}" srcOrd="2" destOrd="0" presId="urn:microsoft.com/office/officeart/2008/layout/LinedList"/>
    <dgm:cxn modelId="{24C27C61-C10C-6144-9864-19A55EF9AE7D}" type="presParOf" srcId="{4750A26B-A7C7-DA4E-BF53-C28C8D819F68}" destId="{C626835B-B8C6-7B40-9108-CF3C974463BD}" srcOrd="3" destOrd="0" presId="urn:microsoft.com/office/officeart/2008/layout/LinedList"/>
    <dgm:cxn modelId="{3059DF04-FAA5-6146-920D-ED974A345250}" type="presParOf" srcId="{C626835B-B8C6-7B40-9108-CF3C974463BD}" destId="{F4D1A201-F9BF-804D-A511-7AB4D33B6B83}" srcOrd="0" destOrd="0" presId="urn:microsoft.com/office/officeart/2008/layout/LinedList"/>
    <dgm:cxn modelId="{347B8FB4-2242-2D45-A1CE-E5D9843213E4}" type="presParOf" srcId="{C626835B-B8C6-7B40-9108-CF3C974463BD}" destId="{3F3E9D64-1003-4C45-9B5A-9211529E8279}" srcOrd="1" destOrd="0" presId="urn:microsoft.com/office/officeart/2008/layout/LinedList"/>
    <dgm:cxn modelId="{2F9E48E2-A5CB-D14F-8D10-215F451E5688}" type="presParOf" srcId="{4750A26B-A7C7-DA4E-BF53-C28C8D819F68}" destId="{6542F145-2C68-0D41-92C0-206F6F03064B}" srcOrd="4" destOrd="0" presId="urn:microsoft.com/office/officeart/2008/layout/LinedList"/>
    <dgm:cxn modelId="{CF78B680-3CCC-F64A-8418-A9DE9A844684}" type="presParOf" srcId="{4750A26B-A7C7-DA4E-BF53-C28C8D819F68}" destId="{1F79FCF1-C826-C649-9A09-3428C15FDAB6}" srcOrd="5" destOrd="0" presId="urn:microsoft.com/office/officeart/2008/layout/LinedList"/>
    <dgm:cxn modelId="{07B04048-1AC1-AE43-8867-03D47D075C83}" type="presParOf" srcId="{1F79FCF1-C826-C649-9A09-3428C15FDAB6}" destId="{18B0BCA0-1355-914C-A063-FAFDD2085F95}" srcOrd="0" destOrd="0" presId="urn:microsoft.com/office/officeart/2008/layout/LinedList"/>
    <dgm:cxn modelId="{DBEEB877-9D81-DE43-9EB4-2245471E2DB5}" type="presParOf" srcId="{1F79FCF1-C826-C649-9A09-3428C15FDAB6}" destId="{FB8099DD-E256-934F-B0F7-2028558D2F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984BE-9341-43A4-B8A8-91263A5190E8}">
      <dsp:nvSpPr>
        <dsp:cNvPr id="0" name=""/>
        <dsp:cNvSpPr/>
      </dsp:nvSpPr>
      <dsp:spPr>
        <a:xfrm>
          <a:off x="10657" y="462978"/>
          <a:ext cx="1096417" cy="863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4F0CA-6D5E-4CD3-B0AF-5763059908E2}">
      <dsp:nvSpPr>
        <dsp:cNvPr id="0" name=""/>
        <dsp:cNvSpPr/>
      </dsp:nvSpPr>
      <dsp:spPr>
        <a:xfrm>
          <a:off x="10657" y="1474215"/>
          <a:ext cx="3132622" cy="37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US" sz="2300" b="1" i="0" kern="1200"/>
            <a:t>Model Selection:</a:t>
          </a:r>
          <a:endParaRPr lang="en-US" sz="2300" kern="1200"/>
        </a:p>
      </dsp:txBody>
      <dsp:txXfrm>
        <a:off x="10657" y="1474215"/>
        <a:ext cx="3132622" cy="370262"/>
      </dsp:txXfrm>
    </dsp:sp>
    <dsp:sp modelId="{6C97E781-64DE-4A8E-B41A-5BAB1B29BDA3}">
      <dsp:nvSpPr>
        <dsp:cNvPr id="0" name=""/>
        <dsp:cNvSpPr/>
      </dsp:nvSpPr>
      <dsp:spPr>
        <a:xfrm>
          <a:off x="10657" y="1912985"/>
          <a:ext cx="3132622" cy="1975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i="0" kern="1200"/>
            <a:t>GPT-3 Based Model:</a:t>
          </a:r>
          <a:r>
            <a:rPr lang="en-US" sz="1700" b="0" i="0" kern="1200"/>
            <a:t> Chosen for its state-of-the-art natural language understanding and generation capabilities.</a:t>
          </a:r>
          <a:endParaRPr lang="en-US" sz="1700" kern="1200"/>
        </a:p>
        <a:p>
          <a:pPr marL="0" lvl="0" indent="0" algn="l" defTabSz="755650">
            <a:lnSpc>
              <a:spcPct val="100000"/>
            </a:lnSpc>
            <a:spcBef>
              <a:spcPct val="0"/>
            </a:spcBef>
            <a:spcAft>
              <a:spcPct val="35000"/>
            </a:spcAft>
            <a:buNone/>
          </a:pPr>
          <a:r>
            <a:rPr lang="en-US" sz="1700" b="1" i="0" kern="1200"/>
            <a:t>AraBERT Integration:</a:t>
          </a:r>
          <a:r>
            <a:rPr lang="en-US" sz="1700" b="0" i="0" kern="1200"/>
            <a:t> To enhance Arabic language support, AraBERT was considered for specific tasks.</a:t>
          </a:r>
          <a:endParaRPr lang="en-US" sz="1700" kern="1200"/>
        </a:p>
      </dsp:txBody>
      <dsp:txXfrm>
        <a:off x="10657" y="1912985"/>
        <a:ext cx="3132622" cy="1975373"/>
      </dsp:txXfrm>
    </dsp:sp>
    <dsp:sp modelId="{08C3BB98-7DBC-4C1A-A282-C6334E54A0CC}">
      <dsp:nvSpPr>
        <dsp:cNvPr id="0" name=""/>
        <dsp:cNvSpPr/>
      </dsp:nvSpPr>
      <dsp:spPr>
        <a:xfrm>
          <a:off x="3691488" y="462978"/>
          <a:ext cx="1096417" cy="863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A2DC2-C935-4DBE-92AA-91D0ECB1F394}">
      <dsp:nvSpPr>
        <dsp:cNvPr id="0" name=""/>
        <dsp:cNvSpPr/>
      </dsp:nvSpPr>
      <dsp:spPr>
        <a:xfrm>
          <a:off x="3691488" y="1474215"/>
          <a:ext cx="3132622" cy="37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US" sz="2300" b="1" i="0" kern="1200"/>
            <a:t>Model Training:</a:t>
          </a:r>
          <a:endParaRPr lang="en-US" sz="2300" kern="1200"/>
        </a:p>
      </dsp:txBody>
      <dsp:txXfrm>
        <a:off x="3691488" y="1474215"/>
        <a:ext cx="3132622" cy="370262"/>
      </dsp:txXfrm>
    </dsp:sp>
    <dsp:sp modelId="{5700FA59-CA77-4557-AE42-E190780EAB5A}">
      <dsp:nvSpPr>
        <dsp:cNvPr id="0" name=""/>
        <dsp:cNvSpPr/>
      </dsp:nvSpPr>
      <dsp:spPr>
        <a:xfrm>
          <a:off x="3691488" y="1912985"/>
          <a:ext cx="3132622" cy="1975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i="0" kern="1200"/>
            <a:t>Data Sources:</a:t>
          </a:r>
          <a:endParaRPr lang="en-US" sz="1700" kern="1200"/>
        </a:p>
        <a:p>
          <a:pPr marL="171450" lvl="1" indent="-171450" algn="l" defTabSz="755650">
            <a:lnSpc>
              <a:spcPct val="90000"/>
            </a:lnSpc>
            <a:spcBef>
              <a:spcPct val="0"/>
            </a:spcBef>
            <a:spcAft>
              <a:spcPct val="15000"/>
            </a:spcAft>
            <a:buChar char="•"/>
          </a:pPr>
          <a:r>
            <a:rPr lang="en-US" sz="1700" b="0" i="0" kern="1200"/>
            <a:t>University helpdesk records, student surveys, and manually generated questions.</a:t>
          </a:r>
          <a:endParaRPr lang="en-US" sz="1700" kern="1200"/>
        </a:p>
        <a:p>
          <a:pPr marL="171450" lvl="1" indent="-171450" algn="l" defTabSz="755650">
            <a:lnSpc>
              <a:spcPct val="90000"/>
            </a:lnSpc>
            <a:spcBef>
              <a:spcPct val="0"/>
            </a:spcBef>
            <a:spcAft>
              <a:spcPct val="15000"/>
            </a:spcAft>
            <a:buChar char="•"/>
          </a:pPr>
          <a:r>
            <a:rPr lang="en-US" sz="1700" b="0" i="0" kern="1200" dirty="0"/>
            <a:t>Fine-tuning the model on a dataset containing academic and administrative queries.</a:t>
          </a:r>
          <a:endParaRPr lang="en-US" sz="1700" kern="1200" dirty="0"/>
        </a:p>
        <a:p>
          <a:pPr marL="0" lvl="0" indent="0" algn="l" defTabSz="755650">
            <a:lnSpc>
              <a:spcPct val="100000"/>
            </a:lnSpc>
            <a:spcBef>
              <a:spcPct val="0"/>
            </a:spcBef>
            <a:spcAft>
              <a:spcPct val="35000"/>
            </a:spcAft>
            <a:buNone/>
          </a:pPr>
          <a:r>
            <a:rPr lang="en-US" sz="1700" b="1" i="0" kern="1200" dirty="0"/>
            <a:t>Training Process:</a:t>
          </a:r>
          <a:endParaRPr lang="en-US" sz="1700" kern="1200" dirty="0"/>
        </a:p>
        <a:p>
          <a:pPr marL="171450" lvl="1" indent="-171450" algn="l" defTabSz="755650">
            <a:lnSpc>
              <a:spcPct val="90000"/>
            </a:lnSpc>
            <a:spcBef>
              <a:spcPct val="0"/>
            </a:spcBef>
            <a:spcAft>
              <a:spcPct val="15000"/>
            </a:spcAft>
            <a:buChar char="•"/>
          </a:pPr>
          <a:r>
            <a:rPr lang="en-US" sz="1700" b="0" i="0" kern="1200" dirty="0"/>
            <a:t>Transfer Learning: Leveraged a pre-trained GPT-3 model.</a:t>
          </a:r>
          <a:endParaRPr lang="en-US" sz="1700" kern="1200" dirty="0"/>
        </a:p>
        <a:p>
          <a:pPr marL="171450" lvl="1" indent="-171450" algn="l" defTabSz="755650">
            <a:lnSpc>
              <a:spcPct val="90000"/>
            </a:lnSpc>
            <a:spcBef>
              <a:spcPct val="0"/>
            </a:spcBef>
            <a:spcAft>
              <a:spcPct val="15000"/>
            </a:spcAft>
            <a:buChar char="•"/>
          </a:pPr>
          <a:r>
            <a:rPr lang="en-US" sz="1700" b="0" i="0" kern="1200" dirty="0"/>
            <a:t>Fine-Tuning: Adjusted the model using domain-specific data to improve response accuracy.</a:t>
          </a:r>
          <a:endParaRPr lang="en-US" sz="1700" kern="1200" dirty="0"/>
        </a:p>
      </dsp:txBody>
      <dsp:txXfrm>
        <a:off x="3691488" y="1912985"/>
        <a:ext cx="3132622" cy="1975373"/>
      </dsp:txXfrm>
    </dsp:sp>
    <dsp:sp modelId="{FBCEA1BC-A149-4EFF-96A8-3BD22095ADBE}">
      <dsp:nvSpPr>
        <dsp:cNvPr id="0" name=""/>
        <dsp:cNvSpPr/>
      </dsp:nvSpPr>
      <dsp:spPr>
        <a:xfrm>
          <a:off x="7372320" y="462978"/>
          <a:ext cx="1096417" cy="863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C1C63E-59BE-49E4-A505-E4B57A10A73C}">
      <dsp:nvSpPr>
        <dsp:cNvPr id="0" name=""/>
        <dsp:cNvSpPr/>
      </dsp:nvSpPr>
      <dsp:spPr>
        <a:xfrm>
          <a:off x="7372320" y="1474215"/>
          <a:ext cx="3132622" cy="37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US" sz="2300" b="1" i="0" kern="1200"/>
            <a:t>Performance Metrics:</a:t>
          </a:r>
          <a:endParaRPr lang="en-US" sz="2300" kern="1200"/>
        </a:p>
      </dsp:txBody>
      <dsp:txXfrm>
        <a:off x="7372320" y="1474215"/>
        <a:ext cx="3132622" cy="370262"/>
      </dsp:txXfrm>
    </dsp:sp>
    <dsp:sp modelId="{66358924-4AA0-425D-AA5D-8DC1B249AF6A}">
      <dsp:nvSpPr>
        <dsp:cNvPr id="0" name=""/>
        <dsp:cNvSpPr/>
      </dsp:nvSpPr>
      <dsp:spPr>
        <a:xfrm>
          <a:off x="7372320" y="1912985"/>
          <a:ext cx="3132622" cy="1975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i="0" kern="1200"/>
            <a:t>Accuracy:</a:t>
          </a:r>
          <a:r>
            <a:rPr lang="en-US" sz="1700" b="0" i="0" kern="1200"/>
            <a:t> 93%</a:t>
          </a:r>
          <a:endParaRPr lang="en-US" sz="1700" kern="1200"/>
        </a:p>
        <a:p>
          <a:pPr marL="0" lvl="0" indent="0" algn="l" defTabSz="755650">
            <a:lnSpc>
              <a:spcPct val="100000"/>
            </a:lnSpc>
            <a:spcBef>
              <a:spcPct val="0"/>
            </a:spcBef>
            <a:spcAft>
              <a:spcPct val="35000"/>
            </a:spcAft>
            <a:buNone/>
          </a:pPr>
          <a:r>
            <a:rPr lang="en-US" sz="1700" b="1" i="0" kern="1200"/>
            <a:t>Precision:</a:t>
          </a:r>
          <a:r>
            <a:rPr lang="en-US" sz="1700" b="0" i="0" kern="1200"/>
            <a:t> 92%</a:t>
          </a:r>
          <a:endParaRPr lang="en-US" sz="1700" kern="1200"/>
        </a:p>
        <a:p>
          <a:pPr marL="0" lvl="0" indent="0" algn="l" defTabSz="755650">
            <a:lnSpc>
              <a:spcPct val="100000"/>
            </a:lnSpc>
            <a:spcBef>
              <a:spcPct val="0"/>
            </a:spcBef>
            <a:spcAft>
              <a:spcPct val="35000"/>
            </a:spcAft>
            <a:buNone/>
          </a:pPr>
          <a:r>
            <a:rPr lang="en-US" sz="1700" b="1" i="0" kern="1200"/>
            <a:t>Recall:</a:t>
          </a:r>
          <a:r>
            <a:rPr lang="en-US" sz="1700" b="0" i="0" kern="1200"/>
            <a:t> 89%</a:t>
          </a:r>
          <a:endParaRPr lang="en-US" sz="1700" kern="1200"/>
        </a:p>
        <a:p>
          <a:pPr marL="0" lvl="0" indent="0" algn="l" defTabSz="755650">
            <a:lnSpc>
              <a:spcPct val="100000"/>
            </a:lnSpc>
            <a:spcBef>
              <a:spcPct val="0"/>
            </a:spcBef>
            <a:spcAft>
              <a:spcPct val="35000"/>
            </a:spcAft>
            <a:buNone/>
          </a:pPr>
          <a:r>
            <a:rPr lang="en-US" sz="1700" b="1" i="0" kern="1200"/>
            <a:t>F1 Score:</a:t>
          </a:r>
          <a:r>
            <a:rPr lang="en-US" sz="1700" b="0" i="0" kern="1200"/>
            <a:t> 90.5%</a:t>
          </a:r>
          <a:endParaRPr lang="en-US" sz="1700" kern="1200"/>
        </a:p>
      </dsp:txBody>
      <dsp:txXfrm>
        <a:off x="7372320" y="1912985"/>
        <a:ext cx="3132622" cy="1975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A5C0C-07F2-D848-970D-15B5954E2EED}">
      <dsp:nvSpPr>
        <dsp:cNvPr id="0" name=""/>
        <dsp:cNvSpPr/>
      </dsp:nvSpPr>
      <dsp:spPr>
        <a:xfrm>
          <a:off x="0" y="270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38236-55EF-6348-A339-053D1141C2F3}">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cap="all"/>
          </a:pPr>
          <a:r>
            <a:rPr lang="en-US" sz="3700" kern="1200"/>
            <a:t>Interpretation of Results</a:t>
          </a:r>
          <a:br>
            <a:rPr lang="en-US" sz="3700" kern="1200"/>
          </a:br>
          <a:endParaRPr lang="en-US" sz="3700" kern="1200"/>
        </a:p>
      </dsp:txBody>
      <dsp:txXfrm>
        <a:off x="0" y="2700"/>
        <a:ext cx="6291714" cy="1841777"/>
      </dsp:txXfrm>
    </dsp:sp>
    <dsp:sp modelId="{ECC7A8A8-365E-744C-B459-18F44212BCBB}">
      <dsp:nvSpPr>
        <dsp:cNvPr id="0" name=""/>
        <dsp:cNvSpPr/>
      </dsp:nvSpPr>
      <dsp:spPr>
        <a:xfrm>
          <a:off x="0" y="1844478"/>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D1A201-F9BF-804D-A511-7AB4D33B6B83}">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cap="all"/>
          </a:pPr>
          <a:r>
            <a:rPr lang="en-US" sz="3700" kern="1200"/>
            <a:t>Implications for Academic Support</a:t>
          </a:r>
          <a:br>
            <a:rPr lang="en-US" sz="3700" kern="1200"/>
          </a:br>
          <a:endParaRPr lang="en-US" sz="3700" kern="1200"/>
        </a:p>
      </dsp:txBody>
      <dsp:txXfrm>
        <a:off x="0" y="1844478"/>
        <a:ext cx="6291714" cy="1841777"/>
      </dsp:txXfrm>
    </dsp:sp>
    <dsp:sp modelId="{6542F145-2C68-0D41-92C0-206F6F03064B}">
      <dsp:nvSpPr>
        <dsp:cNvPr id="0" name=""/>
        <dsp:cNvSpPr/>
      </dsp:nvSpPr>
      <dsp:spPr>
        <a:xfrm>
          <a:off x="0" y="3686256"/>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0BCA0-1355-914C-A063-FAFDD2085F95}">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cap="all"/>
          </a:pPr>
          <a:r>
            <a:rPr lang="en-US" sz="3700" kern="1200"/>
            <a:t>Strengths and Weaknesses</a:t>
          </a:r>
        </a:p>
      </dsp:txBody>
      <dsp:txXfrm>
        <a:off x="0" y="3686256"/>
        <a:ext cx="6291714" cy="184177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8602-4394-70A7-8354-B142EF157C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O"/>
          </a:p>
        </p:txBody>
      </p:sp>
      <p:sp>
        <p:nvSpPr>
          <p:cNvPr id="3" name="Subtitle 2">
            <a:extLst>
              <a:ext uri="{FF2B5EF4-FFF2-40B4-BE49-F238E27FC236}">
                <a16:creationId xmlns:a16="http://schemas.microsoft.com/office/drawing/2014/main" id="{03073E6F-543E-343C-397A-2D2058E5C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O"/>
          </a:p>
        </p:txBody>
      </p:sp>
      <p:sp>
        <p:nvSpPr>
          <p:cNvPr id="4" name="Date Placeholder 3">
            <a:extLst>
              <a:ext uri="{FF2B5EF4-FFF2-40B4-BE49-F238E27FC236}">
                <a16:creationId xmlns:a16="http://schemas.microsoft.com/office/drawing/2014/main" id="{06948A21-705B-F0F9-88C1-BC19A4BD26A5}"/>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52CB7C61-A23D-3DDC-8E00-FBB8A797BFFF}"/>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03285E2D-2E4D-8AEA-1BDB-0DC14CC41EA3}"/>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57890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2F83-35DF-A489-A5E6-72F270781C29}"/>
              </a:ext>
            </a:extLst>
          </p:cNvPr>
          <p:cNvSpPr>
            <a:spLocks noGrp="1"/>
          </p:cNvSpPr>
          <p:nvPr>
            <p:ph type="title"/>
          </p:nvPr>
        </p:nvSpPr>
        <p:spPr/>
        <p:txBody>
          <a:bodyPr/>
          <a:lstStyle/>
          <a:p>
            <a:r>
              <a:rPr lang="en-US"/>
              <a:t>Click to edit Master title style</a:t>
            </a:r>
            <a:endParaRPr lang="en-JO"/>
          </a:p>
        </p:txBody>
      </p:sp>
      <p:sp>
        <p:nvSpPr>
          <p:cNvPr id="3" name="Vertical Text Placeholder 2">
            <a:extLst>
              <a:ext uri="{FF2B5EF4-FFF2-40B4-BE49-F238E27FC236}">
                <a16:creationId xmlns:a16="http://schemas.microsoft.com/office/drawing/2014/main" id="{63CDC339-CCC0-B80E-E163-BA994F3D5E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4F740B09-52FA-1A4E-394E-5F2EA7A337C1}"/>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5C0A2E61-0E04-0415-BF78-B7F00D73796B}"/>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819D0D1C-399B-45FD-947E-D6FC63059125}"/>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910649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96E84-88B5-975B-90F2-7268F6CAC8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O"/>
          </a:p>
        </p:txBody>
      </p:sp>
      <p:sp>
        <p:nvSpPr>
          <p:cNvPr id="3" name="Vertical Text Placeholder 2">
            <a:extLst>
              <a:ext uri="{FF2B5EF4-FFF2-40B4-BE49-F238E27FC236}">
                <a16:creationId xmlns:a16="http://schemas.microsoft.com/office/drawing/2014/main" id="{62190804-4EB3-B55F-DFA6-C1D2ED1C8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42CC1365-F5B0-57B1-31BD-88547BFFA2FA}"/>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DE6D2867-807A-0F12-2D3D-7B5CA42F284D}"/>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A266C214-9BA6-B980-94D9-4CD541ADA1E1}"/>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272642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F9FE-F091-0B9D-E3C5-611D276A1046}"/>
              </a:ext>
            </a:extLst>
          </p:cNvPr>
          <p:cNvSpPr>
            <a:spLocks noGrp="1"/>
          </p:cNvSpPr>
          <p:nvPr>
            <p:ph type="title"/>
          </p:nvPr>
        </p:nvSpPr>
        <p:spPr/>
        <p:txBody>
          <a:bodyPr/>
          <a:lstStyle/>
          <a:p>
            <a:r>
              <a:rPr lang="en-US"/>
              <a:t>Click to edit Master title style</a:t>
            </a:r>
            <a:endParaRPr lang="en-JO"/>
          </a:p>
        </p:txBody>
      </p:sp>
      <p:sp>
        <p:nvSpPr>
          <p:cNvPr id="3" name="Text Placeholder 2">
            <a:extLst>
              <a:ext uri="{FF2B5EF4-FFF2-40B4-BE49-F238E27FC236}">
                <a16:creationId xmlns:a16="http://schemas.microsoft.com/office/drawing/2014/main" id="{25C2CBBA-0E46-7051-9B3B-610C5DCCEDE2}"/>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AAB52B7C-A755-F540-D7E2-DB9F6D509AB2}"/>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C3D49E1E-9DFB-48DD-0D3E-CFDE1814CA89}"/>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69FF4E25-7828-039B-3275-2A7870C0F0C1}"/>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68646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1735-2552-BDC1-40DD-AED2FB6E8A8F}"/>
              </a:ext>
            </a:extLst>
          </p:cNvPr>
          <p:cNvSpPr>
            <a:spLocks noGrp="1"/>
          </p:cNvSpPr>
          <p:nvPr>
            <p:ph type="title"/>
          </p:nvPr>
        </p:nvSpPr>
        <p:spPr/>
        <p:txBody>
          <a:bodyPr/>
          <a:lstStyle/>
          <a:p>
            <a:r>
              <a:rPr lang="en-US"/>
              <a:t>Click to edit Master title style</a:t>
            </a:r>
            <a:endParaRPr lang="en-JO"/>
          </a:p>
        </p:txBody>
      </p:sp>
      <p:sp>
        <p:nvSpPr>
          <p:cNvPr id="3" name="Content Placeholder 2">
            <a:extLst>
              <a:ext uri="{FF2B5EF4-FFF2-40B4-BE49-F238E27FC236}">
                <a16:creationId xmlns:a16="http://schemas.microsoft.com/office/drawing/2014/main" id="{9AAE759D-00E9-F5DF-DC77-E366D919A3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8C8E9AC5-A0FD-17ED-C133-77D0264218FB}"/>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BAEF6B5E-0A43-17CD-D435-1934FF420BC2}"/>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40196504-1943-4DFA-737A-ECD683A648CF}"/>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12792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57C8-AF8C-643B-3856-E71737F7A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O"/>
          </a:p>
        </p:txBody>
      </p:sp>
      <p:sp>
        <p:nvSpPr>
          <p:cNvPr id="3" name="Text Placeholder 2">
            <a:extLst>
              <a:ext uri="{FF2B5EF4-FFF2-40B4-BE49-F238E27FC236}">
                <a16:creationId xmlns:a16="http://schemas.microsoft.com/office/drawing/2014/main" id="{F169A5CA-4AD9-B58C-1CFB-E4793ADDEA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C22226-6436-9829-1DC8-F64EFFBC2D75}"/>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0EA4E0D2-D4A0-4181-B0F1-405754CDD3DA}"/>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E723D994-BEA0-8259-8F11-DF3CB15015D2}"/>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93208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A731-CBF1-3A33-A490-6A86B9D8A4CB}"/>
              </a:ext>
            </a:extLst>
          </p:cNvPr>
          <p:cNvSpPr>
            <a:spLocks noGrp="1"/>
          </p:cNvSpPr>
          <p:nvPr>
            <p:ph type="title"/>
          </p:nvPr>
        </p:nvSpPr>
        <p:spPr/>
        <p:txBody>
          <a:bodyPr/>
          <a:lstStyle/>
          <a:p>
            <a:r>
              <a:rPr lang="en-US"/>
              <a:t>Click to edit Master title style</a:t>
            </a:r>
            <a:endParaRPr lang="en-JO"/>
          </a:p>
        </p:txBody>
      </p:sp>
      <p:sp>
        <p:nvSpPr>
          <p:cNvPr id="3" name="Content Placeholder 2">
            <a:extLst>
              <a:ext uri="{FF2B5EF4-FFF2-40B4-BE49-F238E27FC236}">
                <a16:creationId xmlns:a16="http://schemas.microsoft.com/office/drawing/2014/main" id="{9B80F5DE-59B2-BEEF-2B46-AAC01B3B9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Content Placeholder 3">
            <a:extLst>
              <a:ext uri="{FF2B5EF4-FFF2-40B4-BE49-F238E27FC236}">
                <a16:creationId xmlns:a16="http://schemas.microsoft.com/office/drawing/2014/main" id="{4A532ABE-C965-4087-A7EF-AB225E012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5" name="Date Placeholder 4">
            <a:extLst>
              <a:ext uri="{FF2B5EF4-FFF2-40B4-BE49-F238E27FC236}">
                <a16:creationId xmlns:a16="http://schemas.microsoft.com/office/drawing/2014/main" id="{4D468532-8833-01D4-1A74-F1D6EA9AADD1}"/>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6" name="Footer Placeholder 5">
            <a:extLst>
              <a:ext uri="{FF2B5EF4-FFF2-40B4-BE49-F238E27FC236}">
                <a16:creationId xmlns:a16="http://schemas.microsoft.com/office/drawing/2014/main" id="{F942656B-CFC8-3619-5B4F-6A2AC6005476}"/>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F02A0B8E-4A2A-19DA-9AB4-1C8CB0A08CE7}"/>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413384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5C63-6265-96FC-E3AE-CD9013A77E58}"/>
              </a:ext>
            </a:extLst>
          </p:cNvPr>
          <p:cNvSpPr>
            <a:spLocks noGrp="1"/>
          </p:cNvSpPr>
          <p:nvPr>
            <p:ph type="title"/>
          </p:nvPr>
        </p:nvSpPr>
        <p:spPr>
          <a:xfrm>
            <a:off x="839788" y="365125"/>
            <a:ext cx="10515600" cy="1325563"/>
          </a:xfrm>
        </p:spPr>
        <p:txBody>
          <a:bodyPr/>
          <a:lstStyle/>
          <a:p>
            <a:r>
              <a:rPr lang="en-US"/>
              <a:t>Click to edit Master title style</a:t>
            </a:r>
            <a:endParaRPr lang="en-JO"/>
          </a:p>
        </p:txBody>
      </p:sp>
      <p:sp>
        <p:nvSpPr>
          <p:cNvPr id="3" name="Text Placeholder 2">
            <a:extLst>
              <a:ext uri="{FF2B5EF4-FFF2-40B4-BE49-F238E27FC236}">
                <a16:creationId xmlns:a16="http://schemas.microsoft.com/office/drawing/2014/main" id="{3BE494F4-6252-13E8-5AC8-B0EA6ACE0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841F38-7E08-EC61-5235-6C80332A93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5" name="Text Placeholder 4">
            <a:extLst>
              <a:ext uri="{FF2B5EF4-FFF2-40B4-BE49-F238E27FC236}">
                <a16:creationId xmlns:a16="http://schemas.microsoft.com/office/drawing/2014/main" id="{7F43F539-D4D5-7FB9-1999-CCC8DBF080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EC7E-3223-C6D3-8C9F-E43B4C9530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7" name="Date Placeholder 6">
            <a:extLst>
              <a:ext uri="{FF2B5EF4-FFF2-40B4-BE49-F238E27FC236}">
                <a16:creationId xmlns:a16="http://schemas.microsoft.com/office/drawing/2014/main" id="{4B2AF3E4-B22B-3D22-5298-AAF2C0704B65}"/>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8" name="Footer Placeholder 7">
            <a:extLst>
              <a:ext uri="{FF2B5EF4-FFF2-40B4-BE49-F238E27FC236}">
                <a16:creationId xmlns:a16="http://schemas.microsoft.com/office/drawing/2014/main" id="{A4E7C43B-A51C-59E7-E6AC-39F64105A297}"/>
              </a:ext>
            </a:extLst>
          </p:cNvPr>
          <p:cNvSpPr>
            <a:spLocks noGrp="1"/>
          </p:cNvSpPr>
          <p:nvPr>
            <p:ph type="ftr" sz="quarter" idx="11"/>
          </p:nvPr>
        </p:nvSpPr>
        <p:spPr/>
        <p:txBody>
          <a:bodyPr/>
          <a:lstStyle/>
          <a:p>
            <a:endParaRPr lang="en-JO"/>
          </a:p>
        </p:txBody>
      </p:sp>
      <p:sp>
        <p:nvSpPr>
          <p:cNvPr id="9" name="Slide Number Placeholder 8">
            <a:extLst>
              <a:ext uri="{FF2B5EF4-FFF2-40B4-BE49-F238E27FC236}">
                <a16:creationId xmlns:a16="http://schemas.microsoft.com/office/drawing/2014/main" id="{FEE267BA-C5D8-957F-B86D-0F819007ED10}"/>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1907047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2E5-E511-FC78-B900-C4540ECB1353}"/>
              </a:ext>
            </a:extLst>
          </p:cNvPr>
          <p:cNvSpPr>
            <a:spLocks noGrp="1"/>
          </p:cNvSpPr>
          <p:nvPr>
            <p:ph type="title"/>
          </p:nvPr>
        </p:nvSpPr>
        <p:spPr/>
        <p:txBody>
          <a:bodyPr/>
          <a:lstStyle/>
          <a:p>
            <a:r>
              <a:rPr lang="en-US"/>
              <a:t>Click to edit Master title style</a:t>
            </a:r>
            <a:endParaRPr lang="en-JO"/>
          </a:p>
        </p:txBody>
      </p:sp>
      <p:sp>
        <p:nvSpPr>
          <p:cNvPr id="3" name="Date Placeholder 2">
            <a:extLst>
              <a:ext uri="{FF2B5EF4-FFF2-40B4-BE49-F238E27FC236}">
                <a16:creationId xmlns:a16="http://schemas.microsoft.com/office/drawing/2014/main" id="{EC376F0D-C193-DD8B-2833-09BDE3DDFAD9}"/>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4" name="Footer Placeholder 3">
            <a:extLst>
              <a:ext uri="{FF2B5EF4-FFF2-40B4-BE49-F238E27FC236}">
                <a16:creationId xmlns:a16="http://schemas.microsoft.com/office/drawing/2014/main" id="{7E6F59CF-D099-19A8-FD77-990E1082261B}"/>
              </a:ext>
            </a:extLst>
          </p:cNvPr>
          <p:cNvSpPr>
            <a:spLocks noGrp="1"/>
          </p:cNvSpPr>
          <p:nvPr>
            <p:ph type="ftr" sz="quarter" idx="11"/>
          </p:nvPr>
        </p:nvSpPr>
        <p:spPr/>
        <p:txBody>
          <a:bodyPr/>
          <a:lstStyle/>
          <a:p>
            <a:endParaRPr lang="en-JO"/>
          </a:p>
        </p:txBody>
      </p:sp>
      <p:sp>
        <p:nvSpPr>
          <p:cNvPr id="5" name="Slide Number Placeholder 4">
            <a:extLst>
              <a:ext uri="{FF2B5EF4-FFF2-40B4-BE49-F238E27FC236}">
                <a16:creationId xmlns:a16="http://schemas.microsoft.com/office/drawing/2014/main" id="{4646022B-8298-CC26-5433-A418AF1CEF99}"/>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3129410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93F52-BCB4-0146-F1FD-A945DB1B0386}"/>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3" name="Footer Placeholder 2">
            <a:extLst>
              <a:ext uri="{FF2B5EF4-FFF2-40B4-BE49-F238E27FC236}">
                <a16:creationId xmlns:a16="http://schemas.microsoft.com/office/drawing/2014/main" id="{73A02986-9474-A01D-CE8F-C8E3FDED1839}"/>
              </a:ext>
            </a:extLst>
          </p:cNvPr>
          <p:cNvSpPr>
            <a:spLocks noGrp="1"/>
          </p:cNvSpPr>
          <p:nvPr>
            <p:ph type="ftr" sz="quarter" idx="11"/>
          </p:nvPr>
        </p:nvSpPr>
        <p:spPr/>
        <p:txBody>
          <a:bodyPr/>
          <a:lstStyle/>
          <a:p>
            <a:endParaRPr lang="en-JO"/>
          </a:p>
        </p:txBody>
      </p:sp>
      <p:sp>
        <p:nvSpPr>
          <p:cNvPr id="4" name="Slide Number Placeholder 3">
            <a:extLst>
              <a:ext uri="{FF2B5EF4-FFF2-40B4-BE49-F238E27FC236}">
                <a16:creationId xmlns:a16="http://schemas.microsoft.com/office/drawing/2014/main" id="{F1E816D5-5254-B055-6E4E-00D6D05899B7}"/>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70118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3B4D-D66B-5712-8FD8-9F5A7C338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O"/>
          </a:p>
        </p:txBody>
      </p:sp>
      <p:sp>
        <p:nvSpPr>
          <p:cNvPr id="3" name="Content Placeholder 2">
            <a:extLst>
              <a:ext uri="{FF2B5EF4-FFF2-40B4-BE49-F238E27FC236}">
                <a16:creationId xmlns:a16="http://schemas.microsoft.com/office/drawing/2014/main" id="{79632609-2D3C-6E3F-05CC-CC00875EB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Text Placeholder 3">
            <a:extLst>
              <a:ext uri="{FF2B5EF4-FFF2-40B4-BE49-F238E27FC236}">
                <a16:creationId xmlns:a16="http://schemas.microsoft.com/office/drawing/2014/main" id="{BB1DE0C8-0092-3F6D-97F4-9E27B0C7A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0F581-09A9-25C0-86AC-29C42086868F}"/>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6" name="Footer Placeholder 5">
            <a:extLst>
              <a:ext uri="{FF2B5EF4-FFF2-40B4-BE49-F238E27FC236}">
                <a16:creationId xmlns:a16="http://schemas.microsoft.com/office/drawing/2014/main" id="{F7D2CD4A-2569-5A2C-EEC7-1793506942E3}"/>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7A3F24BE-EBDC-A004-138C-8CC84E0FCB23}"/>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69855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2C87-B2F3-D378-9A9B-1B57ACED2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O"/>
          </a:p>
        </p:txBody>
      </p:sp>
      <p:sp>
        <p:nvSpPr>
          <p:cNvPr id="3" name="Picture Placeholder 2">
            <a:extLst>
              <a:ext uri="{FF2B5EF4-FFF2-40B4-BE49-F238E27FC236}">
                <a16:creationId xmlns:a16="http://schemas.microsoft.com/office/drawing/2014/main" id="{9D367A6C-CC9E-91A4-CBB6-C7A44A42D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O"/>
          </a:p>
        </p:txBody>
      </p:sp>
      <p:sp>
        <p:nvSpPr>
          <p:cNvPr id="4" name="Text Placeholder 3">
            <a:extLst>
              <a:ext uri="{FF2B5EF4-FFF2-40B4-BE49-F238E27FC236}">
                <a16:creationId xmlns:a16="http://schemas.microsoft.com/office/drawing/2014/main" id="{F6439850-59C6-57DE-529A-D64D07116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9A434-2926-DFA3-8EAD-9B8FE2FF4042}"/>
              </a:ext>
            </a:extLst>
          </p:cNvPr>
          <p:cNvSpPr>
            <a:spLocks noGrp="1"/>
          </p:cNvSpPr>
          <p:nvPr>
            <p:ph type="dt" sz="half" idx="10"/>
          </p:nvPr>
        </p:nvSpPr>
        <p:spPr/>
        <p:txBody>
          <a:bodyPr/>
          <a:lstStyle/>
          <a:p>
            <a:fld id="{B45EE9BC-AEA4-AA4E-B92D-ECBEC69B4130}" type="datetimeFigureOut">
              <a:rPr lang="en-JO" smtClean="0"/>
              <a:t>10/08/2024</a:t>
            </a:fld>
            <a:endParaRPr lang="en-JO"/>
          </a:p>
        </p:txBody>
      </p:sp>
      <p:sp>
        <p:nvSpPr>
          <p:cNvPr id="6" name="Footer Placeholder 5">
            <a:extLst>
              <a:ext uri="{FF2B5EF4-FFF2-40B4-BE49-F238E27FC236}">
                <a16:creationId xmlns:a16="http://schemas.microsoft.com/office/drawing/2014/main" id="{4B437161-BD0A-59EB-3E14-38B884AC1584}"/>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92F38FC7-F89A-C352-9F2F-9DF853715063}"/>
              </a:ext>
            </a:extLst>
          </p:cNvPr>
          <p:cNvSpPr>
            <a:spLocks noGrp="1"/>
          </p:cNvSpPr>
          <p:nvPr>
            <p:ph type="sldNum" sz="quarter" idx="12"/>
          </p:nvPr>
        </p:nvSpPr>
        <p:spPr/>
        <p:txBody>
          <a:bodyPr/>
          <a:lstStyle/>
          <a:p>
            <a:fld id="{D38BEC3E-A91C-2B4B-B070-F4AF1BCD2E94}" type="slidenum">
              <a:rPr lang="en-JO" smtClean="0"/>
              <a:t>‹#›</a:t>
            </a:fld>
            <a:endParaRPr lang="en-JO"/>
          </a:p>
        </p:txBody>
      </p:sp>
    </p:spTree>
    <p:extLst>
      <p:ext uri="{BB962C8B-B14F-4D97-AF65-F5344CB8AC3E}">
        <p14:creationId xmlns:p14="http://schemas.microsoft.com/office/powerpoint/2010/main" val="2601844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F7BCB-A9AA-24B5-8F55-100BBDE2B5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O"/>
          </a:p>
        </p:txBody>
      </p:sp>
      <p:sp>
        <p:nvSpPr>
          <p:cNvPr id="3" name="Text Placeholder 2">
            <a:extLst>
              <a:ext uri="{FF2B5EF4-FFF2-40B4-BE49-F238E27FC236}">
                <a16:creationId xmlns:a16="http://schemas.microsoft.com/office/drawing/2014/main" id="{E5892F0B-6732-A6F8-4DD9-D8DCB90B1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4" name="Date Placeholder 3">
            <a:extLst>
              <a:ext uri="{FF2B5EF4-FFF2-40B4-BE49-F238E27FC236}">
                <a16:creationId xmlns:a16="http://schemas.microsoft.com/office/drawing/2014/main" id="{D952D533-8D18-0A39-E055-EC51926228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EE9BC-AEA4-AA4E-B92D-ECBEC69B4130}" type="datetimeFigureOut">
              <a:rPr lang="en-JO" smtClean="0"/>
              <a:t>10/08/2024</a:t>
            </a:fld>
            <a:endParaRPr lang="en-JO"/>
          </a:p>
        </p:txBody>
      </p:sp>
      <p:sp>
        <p:nvSpPr>
          <p:cNvPr id="5" name="Footer Placeholder 4">
            <a:extLst>
              <a:ext uri="{FF2B5EF4-FFF2-40B4-BE49-F238E27FC236}">
                <a16:creationId xmlns:a16="http://schemas.microsoft.com/office/drawing/2014/main" id="{00273714-7931-51B8-E80F-223CDD03A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JO"/>
          </a:p>
        </p:txBody>
      </p:sp>
      <p:sp>
        <p:nvSpPr>
          <p:cNvPr id="6" name="Slide Number Placeholder 5">
            <a:extLst>
              <a:ext uri="{FF2B5EF4-FFF2-40B4-BE49-F238E27FC236}">
                <a16:creationId xmlns:a16="http://schemas.microsoft.com/office/drawing/2014/main" id="{9E983283-2B33-68FB-9CFA-7DF29917EE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8BEC3E-A91C-2B4B-B070-F4AF1BCD2E94}" type="slidenum">
              <a:rPr lang="en-JO" smtClean="0"/>
              <a:t>‹#›</a:t>
            </a:fld>
            <a:endParaRPr lang="en-JO"/>
          </a:p>
        </p:txBody>
      </p:sp>
    </p:spTree>
    <p:extLst>
      <p:ext uri="{BB962C8B-B14F-4D97-AF65-F5344CB8AC3E}">
        <p14:creationId xmlns:p14="http://schemas.microsoft.com/office/powerpoint/2010/main" val="163531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169D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66C9FD-C5B7-6DB4-FAC8-9330C51E597F}"/>
              </a:ext>
            </a:extLst>
          </p:cNvPr>
          <p:cNvSpPr>
            <a:spLocks noGrp="1"/>
          </p:cNvSpPr>
          <p:nvPr>
            <p:ph type="ctrTitle"/>
          </p:nvPr>
        </p:nvSpPr>
        <p:spPr>
          <a:xfrm>
            <a:off x="638881" y="390525"/>
            <a:ext cx="10909640" cy="1510301"/>
          </a:xfrm>
        </p:spPr>
        <p:txBody>
          <a:bodyPr anchor="ctr">
            <a:normAutofit/>
          </a:bodyPr>
          <a:lstStyle/>
          <a:p>
            <a:r>
              <a:rPr lang="en-US" sz="6600">
                <a:solidFill>
                  <a:srgbClr val="FFFFFF"/>
                </a:solidFill>
              </a:rPr>
              <a:t>MeuAssistBot</a:t>
            </a:r>
            <a:endParaRPr lang="en-JO" sz="6600">
              <a:solidFill>
                <a:srgbClr val="FFFFFF"/>
              </a:solidFill>
            </a:endParaRPr>
          </a:p>
        </p:txBody>
      </p:sp>
      <p:sp>
        <p:nvSpPr>
          <p:cNvPr id="3" name="Subtitle 2">
            <a:extLst>
              <a:ext uri="{FF2B5EF4-FFF2-40B4-BE49-F238E27FC236}">
                <a16:creationId xmlns:a16="http://schemas.microsoft.com/office/drawing/2014/main" id="{9053B671-0759-DAD2-ABB6-AD7E24224A2C}"/>
              </a:ext>
            </a:extLst>
          </p:cNvPr>
          <p:cNvSpPr>
            <a:spLocks noGrp="1"/>
          </p:cNvSpPr>
          <p:nvPr>
            <p:ph type="subTitle" idx="1"/>
          </p:nvPr>
        </p:nvSpPr>
        <p:spPr>
          <a:xfrm>
            <a:off x="2895601" y="1900826"/>
            <a:ext cx="6396204" cy="662542"/>
          </a:xfrm>
        </p:spPr>
        <p:txBody>
          <a:bodyPr anchor="ctr">
            <a:normAutofit/>
          </a:bodyPr>
          <a:lstStyle/>
          <a:p>
            <a:r>
              <a:rPr lang="en-US">
                <a:solidFill>
                  <a:srgbClr val="FFFFFF"/>
                </a:solidFill>
              </a:rPr>
              <a:t>Graduation Project 1 Report</a:t>
            </a:r>
            <a:endParaRPr lang="en-JO">
              <a:solidFill>
                <a:srgbClr val="FFFFFF"/>
              </a:solidFill>
            </a:endParaRPr>
          </a:p>
        </p:txBody>
      </p:sp>
      <p:sp>
        <p:nvSpPr>
          <p:cNvPr id="4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FC78258C-CE93-FE19-56F5-FFA1433AAD0A}"/>
              </a:ext>
            </a:extLst>
          </p:cNvPr>
          <p:cNvPicPr>
            <a:picLocks noChangeAspect="1"/>
          </p:cNvPicPr>
          <p:nvPr/>
        </p:nvPicPr>
        <p:blipFill>
          <a:blip r:embed="rId2"/>
          <a:stretch>
            <a:fillRect/>
          </a:stretch>
        </p:blipFill>
        <p:spPr>
          <a:xfrm>
            <a:off x="1035177" y="3564959"/>
            <a:ext cx="10118598" cy="2023719"/>
          </a:xfrm>
          <a:prstGeom prst="rect">
            <a:avLst/>
          </a:prstGeom>
        </p:spPr>
      </p:pic>
    </p:spTree>
    <p:extLst>
      <p:ext uri="{BB962C8B-B14F-4D97-AF65-F5344CB8AC3E}">
        <p14:creationId xmlns:p14="http://schemas.microsoft.com/office/powerpoint/2010/main" val="3113135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71438-8964-59D4-DE15-83A06C6E3188}"/>
              </a:ext>
            </a:extLst>
          </p:cNvPr>
          <p:cNvSpPr>
            <a:spLocks noGrp="1"/>
          </p:cNvSpPr>
          <p:nvPr>
            <p:ph type="title"/>
          </p:nvPr>
        </p:nvSpPr>
        <p:spPr>
          <a:xfrm>
            <a:off x="532015" y="3930305"/>
            <a:ext cx="3861960" cy="2437244"/>
          </a:xfrm>
        </p:spPr>
        <p:txBody>
          <a:bodyPr vert="horz" lIns="91440" tIns="45720" rIns="91440" bIns="45720" rtlCol="0" anchor="ctr">
            <a:normAutofit/>
          </a:bodyPr>
          <a:lstStyle/>
          <a:p>
            <a:r>
              <a:rPr lang="en-US" sz="3600" dirty="0"/>
              <a:t>Results</a:t>
            </a:r>
          </a:p>
        </p:txBody>
      </p:sp>
      <p:sp>
        <p:nvSpPr>
          <p:cNvPr id="16" name="Rectangle 1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rectangular object with white text&#10;&#10;Description automatically generated">
            <a:extLst>
              <a:ext uri="{FF2B5EF4-FFF2-40B4-BE49-F238E27FC236}">
                <a16:creationId xmlns:a16="http://schemas.microsoft.com/office/drawing/2014/main" id="{9FE78C51-4D89-5C95-BA49-4F931D713966}"/>
              </a:ext>
            </a:extLst>
          </p:cNvPr>
          <p:cNvPicPr>
            <a:picLocks noChangeAspect="1"/>
          </p:cNvPicPr>
          <p:nvPr/>
        </p:nvPicPr>
        <p:blipFill>
          <a:blip r:embed="rId2"/>
          <a:stretch>
            <a:fillRect/>
          </a:stretch>
        </p:blipFill>
        <p:spPr>
          <a:xfrm>
            <a:off x="838200" y="789386"/>
            <a:ext cx="3335789" cy="2001473"/>
          </a:xfrm>
          <a:prstGeom prst="rect">
            <a:avLst/>
          </a:prstGeom>
        </p:spPr>
      </p:pic>
      <p:pic>
        <p:nvPicPr>
          <p:cNvPr id="7" name="Picture 6" descr="A graph of orange bars&#10;&#10;Description automatically generated">
            <a:extLst>
              <a:ext uri="{FF2B5EF4-FFF2-40B4-BE49-F238E27FC236}">
                <a16:creationId xmlns:a16="http://schemas.microsoft.com/office/drawing/2014/main" id="{EC17A4CE-1F0C-F1CD-9108-EA0DB0DC72AE}"/>
              </a:ext>
            </a:extLst>
          </p:cNvPr>
          <p:cNvPicPr>
            <a:picLocks noChangeAspect="1"/>
          </p:cNvPicPr>
          <p:nvPr/>
        </p:nvPicPr>
        <p:blipFill>
          <a:blip r:embed="rId3"/>
          <a:stretch>
            <a:fillRect/>
          </a:stretch>
        </p:blipFill>
        <p:spPr>
          <a:xfrm>
            <a:off x="4466396" y="789036"/>
            <a:ext cx="3336953" cy="2002171"/>
          </a:xfrm>
          <a:prstGeom prst="rect">
            <a:avLst/>
          </a:prstGeom>
        </p:spPr>
      </p:pic>
      <p:pic>
        <p:nvPicPr>
          <p:cNvPr id="9" name="Picture 8" descr="A graph of blue rectangular bars&#10;&#10;Description automatically generated with medium confidence">
            <a:extLst>
              <a:ext uri="{FF2B5EF4-FFF2-40B4-BE49-F238E27FC236}">
                <a16:creationId xmlns:a16="http://schemas.microsoft.com/office/drawing/2014/main" id="{D18A3B39-2ABB-5A85-16E4-2B74616AD45B}"/>
              </a:ext>
            </a:extLst>
          </p:cNvPr>
          <p:cNvPicPr>
            <a:picLocks noChangeAspect="1"/>
          </p:cNvPicPr>
          <p:nvPr/>
        </p:nvPicPr>
        <p:blipFill>
          <a:blip r:embed="rId4"/>
          <a:stretch>
            <a:fillRect/>
          </a:stretch>
        </p:blipFill>
        <p:spPr>
          <a:xfrm>
            <a:off x="8095756" y="789036"/>
            <a:ext cx="3336953" cy="2002171"/>
          </a:xfrm>
          <a:prstGeom prst="rect">
            <a:avLst/>
          </a:prstGeom>
        </p:spPr>
      </p:pic>
      <p:sp>
        <p:nvSpPr>
          <p:cNvPr id="20" name="Rectangle 1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EC7C68F-B397-9C71-6F6F-D383B7FC4CEE}"/>
              </a:ext>
            </a:extLst>
          </p:cNvPr>
          <p:cNvSpPr>
            <a:spLocks noGrp="1"/>
          </p:cNvSpPr>
          <p:nvPr>
            <p:ph type="body" idx="1"/>
          </p:nvPr>
        </p:nvSpPr>
        <p:spPr>
          <a:xfrm>
            <a:off x="5162719" y="3930305"/>
            <a:ext cx="6586915" cy="2437244"/>
          </a:xfrm>
        </p:spPr>
        <p:txBody>
          <a:bodyPr vert="horz" lIns="91440" tIns="45720" rIns="91440" bIns="45720" rtlCol="0" anchor="ctr">
            <a:normAutofit/>
          </a:bodyPr>
          <a:lstStyle/>
          <a:p>
            <a:pPr marL="0" indent="0">
              <a:buNone/>
            </a:pPr>
            <a:r>
              <a:rPr lang="en-US" sz="2000" dirty="0"/>
              <a:t>Introduction
</a:t>
            </a:r>
          </a:p>
          <a:p>
            <a:pPr marL="0" indent="0">
              <a:buNone/>
            </a:pPr>
            <a:r>
              <a:rPr lang="en-US" sz="2000" dirty="0"/>
              <a:t>Survey Results
</a:t>
            </a:r>
          </a:p>
          <a:p>
            <a:pPr marL="0" indent="0">
              <a:buNone/>
            </a:pPr>
            <a:r>
              <a:rPr lang="en-US" sz="2000" dirty="0"/>
              <a:t>Conclusion</a:t>
            </a:r>
          </a:p>
        </p:txBody>
      </p:sp>
    </p:spTree>
    <p:extLst>
      <p:ext uri="{BB962C8B-B14F-4D97-AF65-F5344CB8AC3E}">
        <p14:creationId xmlns:p14="http://schemas.microsoft.com/office/powerpoint/2010/main" val="136716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39997-9221-118B-F63B-D2F4B5C581A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0" i="0" u="none" strike="noStrike" kern="1200" dirty="0">
                <a:solidFill>
                  <a:srgbClr val="FFFFFF"/>
                </a:solidFill>
                <a:effectLst/>
                <a:latin typeface="+mj-lt"/>
                <a:ea typeface="+mj-ea"/>
                <a:cs typeface="+mj-cs"/>
              </a:rPr>
              <a:t>MEU </a:t>
            </a:r>
            <a:r>
              <a:rPr lang="en-US" b="0" i="0" u="none" strike="noStrike" kern="1200" dirty="0" err="1">
                <a:solidFill>
                  <a:srgbClr val="FFFFFF"/>
                </a:solidFill>
                <a:effectLst/>
                <a:latin typeface="+mj-lt"/>
                <a:ea typeface="+mj-ea"/>
                <a:cs typeface="+mj-cs"/>
              </a:rPr>
              <a:t>AssistBot</a:t>
            </a:r>
            <a:r>
              <a:rPr lang="en-US" b="0" i="0" u="none" strike="noStrike" kern="1200" dirty="0">
                <a:solidFill>
                  <a:srgbClr val="FFFFFF"/>
                </a:solidFill>
                <a:effectLst/>
                <a:latin typeface="+mj-lt"/>
                <a:ea typeface="+mj-ea"/>
                <a:cs typeface="+mj-cs"/>
              </a:rPr>
              <a:t>: Enhancing Student Support with AI</a:t>
            </a:r>
            <a:endParaRPr lang="en-US" kern="1200" dirty="0">
              <a:solidFill>
                <a:srgbClr val="FFFFFF"/>
              </a:solidFill>
              <a:latin typeface="+mj-lt"/>
              <a:ea typeface="+mj-ea"/>
              <a:cs typeface="+mj-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57E3EF8E-03FB-D99B-4FB9-4344EFB1C5CF}"/>
              </a:ext>
            </a:extLst>
          </p:cNvPr>
          <p:cNvSpPr>
            <a:spLocks noGrp="1"/>
          </p:cNvSpPr>
          <p:nvPr>
            <p:ph type="body" idx="1"/>
          </p:nvPr>
        </p:nvSpPr>
        <p:spPr>
          <a:xfrm>
            <a:off x="4447308" y="591344"/>
            <a:ext cx="6906491" cy="5585619"/>
          </a:xfrm>
        </p:spPr>
        <p:txBody>
          <a:bodyPr vert="horz" lIns="91440" tIns="45720" rIns="91440" bIns="45720" rtlCol="0" anchor="ctr">
            <a:normAutofit/>
          </a:bodyPr>
          <a:lstStyle/>
          <a:p>
            <a:r>
              <a:rPr lang="en-US" sz="1500" b="1" dirty="0"/>
              <a:t>Project Aim:</a:t>
            </a:r>
            <a:br>
              <a:rPr lang="en-US" sz="1500" dirty="0"/>
            </a:br>
            <a:r>
              <a:rPr lang="en-US" sz="1500" dirty="0"/>
              <a:t>Develop an AI-driven chatbot designed to assist Middle East University students by providing quick, accurate, and secure academic support.</a:t>
            </a:r>
          </a:p>
          <a:p>
            <a:r>
              <a:rPr lang="en-US" sz="1500" b="1" dirty="0"/>
              <a:t>Key Features:</a:t>
            </a:r>
            <a:endParaRPr lang="en-US" sz="1500" dirty="0"/>
          </a:p>
          <a:p>
            <a:r>
              <a:rPr lang="en-US" sz="1500" b="1" dirty="0"/>
              <a:t>24/7 Availability:</a:t>
            </a:r>
            <a:r>
              <a:rPr lang="en-US" sz="1500" dirty="0"/>
              <a:t> The chatbot is available round-the-clock to answer student queries.</a:t>
            </a:r>
          </a:p>
          <a:p>
            <a:r>
              <a:rPr lang="en-US" sz="1500" b="1" dirty="0"/>
              <a:t>Scalability:</a:t>
            </a:r>
            <a:r>
              <a:rPr lang="en-US" sz="1500" dirty="0"/>
              <a:t> Capable of handling a large number of users simultaneously.</a:t>
            </a:r>
          </a:p>
          <a:p>
            <a:r>
              <a:rPr lang="en-US" sz="1500" b="1" dirty="0"/>
              <a:t>Multi-Language Support:</a:t>
            </a:r>
            <a:r>
              <a:rPr lang="en-US" sz="1500" dirty="0"/>
              <a:t> Provides responses in both English and Arabic.</a:t>
            </a:r>
          </a:p>
          <a:p>
            <a:r>
              <a:rPr lang="en-US" sz="1500" b="1" dirty="0"/>
              <a:t>User-Centric Design:</a:t>
            </a:r>
            <a:r>
              <a:rPr lang="en-US" sz="1500" dirty="0"/>
              <a:t> Interface tailored to student needs, focusing on usability and accessibility.</a:t>
            </a:r>
          </a:p>
          <a:p>
            <a:r>
              <a:rPr lang="en-US" sz="1500" b="1" dirty="0"/>
              <a:t>Technologies Used:</a:t>
            </a:r>
            <a:endParaRPr lang="en-US" sz="1500" dirty="0"/>
          </a:p>
          <a:p>
            <a:r>
              <a:rPr lang="en-US" sz="1500" b="1" dirty="0"/>
              <a:t>Backend:</a:t>
            </a:r>
            <a:r>
              <a:rPr lang="en-US" sz="1500" dirty="0"/>
              <a:t> Flask</a:t>
            </a:r>
          </a:p>
          <a:p>
            <a:r>
              <a:rPr lang="en-US" sz="1500" b="1" dirty="0"/>
              <a:t>Frontend:</a:t>
            </a:r>
            <a:r>
              <a:rPr lang="en-US" sz="1500" dirty="0"/>
              <a:t> React</a:t>
            </a:r>
          </a:p>
          <a:p>
            <a:r>
              <a:rPr lang="en-US" sz="1500" b="1" dirty="0"/>
              <a:t>Model:</a:t>
            </a:r>
            <a:r>
              <a:rPr lang="en-US" sz="1500" dirty="0"/>
              <a:t> GPT-3 based models fine-tuned for understanding and generating Arabic and English text.</a:t>
            </a:r>
          </a:p>
        </p:txBody>
      </p:sp>
    </p:spTree>
    <p:extLst>
      <p:ext uri="{BB962C8B-B14F-4D97-AF65-F5344CB8AC3E}">
        <p14:creationId xmlns:p14="http://schemas.microsoft.com/office/powerpoint/2010/main" val="227388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F602-CF16-0795-2985-8F95DB1D2162}"/>
              </a:ext>
            </a:extLst>
          </p:cNvPr>
          <p:cNvSpPr>
            <a:spLocks noGrp="1"/>
          </p:cNvSpPr>
          <p:nvPr>
            <p:ph type="title"/>
          </p:nvPr>
        </p:nvSpPr>
        <p:spPr/>
        <p:txBody>
          <a:bodyPr/>
          <a:lstStyle/>
          <a:p>
            <a:r>
              <a:rPr lang="en-US" b="0" i="0" u="none" strike="noStrike" dirty="0">
                <a:solidFill>
                  <a:srgbClr val="000000"/>
                </a:solidFill>
                <a:effectLst/>
                <a:latin typeface="-webkit-standard"/>
              </a:rPr>
              <a:t>Implementation and Performance of GPT-Based Model</a:t>
            </a:r>
            <a:endParaRPr lang="en-JO" dirty="0"/>
          </a:p>
        </p:txBody>
      </p:sp>
      <p:graphicFrame>
        <p:nvGraphicFramePr>
          <p:cNvPr id="5" name="Text Placeholder 2">
            <a:extLst>
              <a:ext uri="{FF2B5EF4-FFF2-40B4-BE49-F238E27FC236}">
                <a16:creationId xmlns:a16="http://schemas.microsoft.com/office/drawing/2014/main" id="{03EF7CF5-9077-23FD-29D8-AA01F2ADA307}"/>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5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rgbClr val="169DD6"/>
          </a:solidFill>
          <a:ln>
            <a:solidFill>
              <a:srgbClr val="169DD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F6611851-D52A-A8A7-56C7-2910F1921DE4}"/>
              </a:ext>
            </a:extLst>
          </p:cNvPr>
          <p:cNvSpPr>
            <a:spLocks noGrp="1"/>
          </p:cNvSpPr>
          <p:nvPr>
            <p:ph type="title"/>
          </p:nvPr>
        </p:nvSpPr>
        <p:spPr>
          <a:xfrm>
            <a:off x="838200" y="643467"/>
            <a:ext cx="2951205" cy="5571066"/>
          </a:xfrm>
        </p:spPr>
        <p:txBody>
          <a:bodyPr vert="horz" lIns="91440" tIns="45720" rIns="91440" bIns="45720" rtlCol="0" anchor="ctr">
            <a:normAutofit/>
          </a:bodyPr>
          <a:lstStyle/>
          <a:p>
            <a:r>
              <a:rPr lang="en-US" kern="1200">
                <a:solidFill>
                  <a:srgbClr val="FFFFFF"/>
                </a:solidFill>
                <a:latin typeface="+mj-lt"/>
                <a:ea typeface="+mj-ea"/>
                <a:cs typeface="+mj-cs"/>
              </a:rPr>
              <a:t>Discussion</a:t>
            </a:r>
          </a:p>
        </p:txBody>
      </p:sp>
      <p:graphicFrame>
        <p:nvGraphicFramePr>
          <p:cNvPr id="5" name="Text Placeholder 2">
            <a:extLst>
              <a:ext uri="{FF2B5EF4-FFF2-40B4-BE49-F238E27FC236}">
                <a16:creationId xmlns:a16="http://schemas.microsoft.com/office/drawing/2014/main" id="{2FD4F2C9-03BB-D432-4FAA-E2AEF51ABDA6}"/>
              </a:ext>
            </a:extLst>
          </p:cNvPr>
          <p:cNvGraphicFramePr/>
          <p:nvPr>
            <p:extLst>
              <p:ext uri="{D42A27DB-BD31-4B8C-83A1-F6EECF244321}">
                <p14:modId xmlns:p14="http://schemas.microsoft.com/office/powerpoint/2010/main" val="5122993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58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65E84-37C9-3C96-C042-2F1F3369AB7E}"/>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B9B76C1C-3AC1-4AC1-EA75-843846627B96}"/>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r>
              <a:rPr lang="en-US" sz="2200"/>
              <a:t>The MeuAssistBot project aims to revolutionize the academic support system at Middle East University by introducing an AI-driven chatbot. This solution is expected to significantly reduce wait times, improve the efficiency of support services, and enhance the overall student experience. By leveraging advanced machine learning techniques and a robust system architecture, the project will provide scalable, accurate, and timely assistance to students. The successful implementation of MeuAssistBot will not only benefit the current student body but also set a precedent for future technological advancements in academic support systems at MEU.</a:t>
            </a:r>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57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353853-C32A-867B-41F8-E1D7A793CB1B}"/>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System Architecture</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diagram of a server&#10;&#10;Description automatically generated">
            <a:extLst>
              <a:ext uri="{FF2B5EF4-FFF2-40B4-BE49-F238E27FC236}">
                <a16:creationId xmlns:a16="http://schemas.microsoft.com/office/drawing/2014/main" id="{FE8D05E9-8902-4E20-5828-22B8D6EDA427}"/>
              </a:ext>
            </a:extLst>
          </p:cNvPr>
          <p:cNvPicPr>
            <a:picLocks noChangeAspect="1"/>
          </p:cNvPicPr>
          <p:nvPr/>
        </p:nvPicPr>
        <p:blipFill>
          <a:blip r:embed="rId2"/>
          <a:stretch>
            <a:fillRect/>
          </a:stretch>
        </p:blipFill>
        <p:spPr>
          <a:xfrm>
            <a:off x="1434665" y="511293"/>
            <a:ext cx="3314415"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 Placeholder 2">
            <a:extLst>
              <a:ext uri="{FF2B5EF4-FFF2-40B4-BE49-F238E27FC236}">
                <a16:creationId xmlns:a16="http://schemas.microsoft.com/office/drawing/2014/main" id="{E1C4F286-5A08-0782-269E-D1B14B92D205}"/>
              </a:ext>
            </a:extLst>
          </p:cNvPr>
          <p:cNvSpPr>
            <a:spLocks noGrp="1"/>
          </p:cNvSpPr>
          <p:nvPr>
            <p:ph type="body" idx="1"/>
          </p:nvPr>
        </p:nvSpPr>
        <p:spPr>
          <a:xfrm>
            <a:off x="5894962" y="1984443"/>
            <a:ext cx="5458838" cy="4192520"/>
          </a:xfrm>
        </p:spPr>
        <p:txBody>
          <a:bodyPr vert="horz" lIns="91440" tIns="45720" rIns="91440" bIns="45720" rtlCol="0">
            <a:normAutofit/>
          </a:bodyPr>
          <a:lstStyle/>
          <a:p>
            <a:pPr marL="0" indent="0">
              <a:buNone/>
            </a:pPr>
            <a:r>
              <a:rPr lang="en-US" sz="1800" dirty="0"/>
              <a:t>Overview
</a:t>
            </a:r>
          </a:p>
          <a:p>
            <a:pPr marL="0" indent="0">
              <a:buNone/>
            </a:pPr>
            <a:r>
              <a:rPr lang="en-US" sz="1800" dirty="0"/>
              <a:t>Frontend Interface
</a:t>
            </a:r>
          </a:p>
          <a:p>
            <a:pPr marL="0" indent="0">
              <a:buNone/>
            </a:pPr>
            <a:r>
              <a:rPr lang="en-US" sz="1800" dirty="0"/>
              <a:t>Backend Server
</a:t>
            </a:r>
          </a:p>
          <a:p>
            <a:pPr marL="0" indent="0">
              <a:buNone/>
            </a:pPr>
            <a:r>
              <a:rPr lang="en-US" sz="1800" dirty="0"/>
              <a:t>AI Models
</a:t>
            </a:r>
          </a:p>
          <a:p>
            <a:pPr marL="0" indent="0">
              <a:buNone/>
            </a:pPr>
            <a:r>
              <a:rPr lang="en-US" sz="1800" dirty="0"/>
              <a:t>Admin Page
</a:t>
            </a:r>
          </a:p>
          <a:p>
            <a:pPr marL="0" indent="0">
              <a:buNone/>
            </a:pPr>
            <a:r>
              <a:rPr lang="en-US" sz="1800" dirty="0"/>
              <a:t>Interaction Flow</a:t>
            </a:r>
          </a:p>
        </p:txBody>
      </p:sp>
    </p:spTree>
    <p:extLst>
      <p:ext uri="{BB962C8B-B14F-4D97-AF65-F5344CB8AC3E}">
        <p14:creationId xmlns:p14="http://schemas.microsoft.com/office/powerpoint/2010/main" val="337271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09338-5B45-EAB9-643C-94DFACC7D8C8}"/>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Introduction</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FB4F97E-C3A2-4332-A3C4-E24064CC46AD}"/>
              </a:ext>
            </a:extLst>
          </p:cNvPr>
          <p:cNvSpPr>
            <a:spLocks noGrp="1"/>
          </p:cNvSpPr>
          <p:nvPr>
            <p:ph type="body" idx="1"/>
          </p:nvPr>
        </p:nvSpPr>
        <p:spPr>
          <a:xfrm>
            <a:off x="793661" y="2599509"/>
            <a:ext cx="4530898" cy="3639450"/>
          </a:xfrm>
        </p:spPr>
        <p:txBody>
          <a:bodyPr vert="horz" lIns="91440" tIns="45720" rIns="91440" bIns="45720" rtlCol="0" anchor="ctr">
            <a:normAutofit/>
          </a:bodyPr>
          <a:lstStyle/>
          <a:p>
            <a:pPr marL="0" indent="0">
              <a:buNone/>
            </a:pPr>
            <a:r>
              <a:rPr lang="en-US" sz="2000" dirty="0"/>
              <a:t>Problem Statement and Purpose</a:t>
            </a:r>
          </a:p>
          <a:p>
            <a:pPr marL="0" indent="0">
              <a:buNone/>
            </a:pPr>
            <a:r>
              <a:rPr lang="en-US" sz="2000" dirty="0"/>
              <a:t>Project and Design Objectives</a:t>
            </a:r>
          </a:p>
          <a:p>
            <a:pPr marL="0" indent="0">
              <a:buNone/>
            </a:pPr>
            <a:r>
              <a:rPr lang="en-US" sz="2000" dirty="0"/>
              <a:t>Intended Outcomes and Deliverables</a:t>
            </a:r>
          </a:p>
          <a:p>
            <a:pPr marL="0" indent="0">
              <a:buNone/>
            </a:pPr>
            <a:r>
              <a:rPr lang="en-US" sz="2000" dirty="0"/>
              <a:t>Motivations</a:t>
            </a:r>
          </a:p>
          <a:p>
            <a:pPr marL="0" indent="0">
              <a:buNone/>
            </a:pPr>
            <a:r>
              <a:rPr lang="en-US" sz="2000" dirty="0"/>
              <a:t>Report Outline</a:t>
            </a:r>
          </a:p>
        </p:txBody>
      </p:sp>
      <p:pic>
        <p:nvPicPr>
          <p:cNvPr id="7" name="Graphic 6" descr="Bullseye">
            <a:extLst>
              <a:ext uri="{FF2B5EF4-FFF2-40B4-BE49-F238E27FC236}">
                <a16:creationId xmlns:a16="http://schemas.microsoft.com/office/drawing/2014/main" id="{2EFE4D0F-A474-4E6C-4029-D61678A095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11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F63FA-8072-E9DF-21E9-2101289657B4}"/>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Problem Statement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28A1C1C-AFCE-8B00-1027-17715CC72213}"/>
              </a:ext>
            </a:extLst>
          </p:cNvPr>
          <p:cNvSpPr>
            <a:spLocks noGrp="1"/>
          </p:cNvSpPr>
          <p:nvPr>
            <p:ph type="body" idx="1"/>
          </p:nvPr>
        </p:nvSpPr>
        <p:spPr>
          <a:xfrm>
            <a:off x="793660" y="2599509"/>
            <a:ext cx="10143668" cy="3435531"/>
          </a:xfrm>
        </p:spPr>
        <p:txBody>
          <a:bodyPr vert="horz" lIns="91440" tIns="45720" rIns="91440" bIns="45720" rtlCol="0" anchor="ctr">
            <a:normAutofit/>
          </a:bodyPr>
          <a:lstStyle/>
          <a:p>
            <a:pPr marL="0" indent="0">
              <a:buNone/>
            </a:pPr>
            <a:r>
              <a:rPr lang="en-US" sz="2400" dirty="0"/>
              <a:t>At Middle East University (MEU), the student support system often experiences high demand, leading to extended wait times and decreased efficiency. Traditional methods of support, such as face-to-face consultations, email, and phone calls, are not scalable and fail to meet the needs of students who require immediate assistance. This results in student frustration and a suboptimal academic experience. There is a need for a scalable, efficient, and accessible solution to provide academic support to students at any time.</a:t>
            </a:r>
          </a:p>
        </p:txBody>
      </p:sp>
    </p:spTree>
    <p:extLst>
      <p:ext uri="{BB962C8B-B14F-4D97-AF65-F5344CB8AC3E}">
        <p14:creationId xmlns:p14="http://schemas.microsoft.com/office/powerpoint/2010/main" val="8427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12DE4-C7B7-EACC-81E4-9EFEA4E1ED53}"/>
              </a:ext>
            </a:extLst>
          </p:cNvPr>
          <p:cNvSpPr>
            <a:spLocks noGrp="1"/>
          </p:cNvSpPr>
          <p:nvPr>
            <p:ph type="title"/>
          </p:nvPr>
        </p:nvSpPr>
        <p:spPr>
          <a:xfrm>
            <a:off x="612648" y="548672"/>
            <a:ext cx="6986015" cy="993293"/>
          </a:xfrm>
        </p:spPr>
        <p:txBody>
          <a:bodyPr vert="horz" lIns="91440" tIns="45720" rIns="91440" bIns="45720" rtlCol="0" anchor="b">
            <a:normAutofit/>
          </a:bodyPr>
          <a:lstStyle/>
          <a:p>
            <a:r>
              <a:rPr lang="en-US" sz="5400" dirty="0"/>
              <a:t>Background</a:t>
            </a:r>
          </a:p>
        </p:txBody>
      </p:sp>
      <p:pic>
        <p:nvPicPr>
          <p:cNvPr id="5" name="Picture 4" descr="A diagram of a diagram&#10;&#10;Description automatically generated">
            <a:extLst>
              <a:ext uri="{FF2B5EF4-FFF2-40B4-BE49-F238E27FC236}">
                <a16:creationId xmlns:a16="http://schemas.microsoft.com/office/drawing/2014/main" id="{DA693614-E02B-CBCA-0EE1-BC59DBB08ED8}"/>
              </a:ext>
            </a:extLst>
          </p:cNvPr>
          <p:cNvPicPr>
            <a:picLocks noChangeAspect="1"/>
          </p:cNvPicPr>
          <p:nvPr/>
        </p:nvPicPr>
        <p:blipFill>
          <a:blip r:embed="rId2"/>
          <a:stretch>
            <a:fillRect/>
          </a:stretch>
        </p:blipFill>
        <p:spPr>
          <a:xfrm>
            <a:off x="8379409" y="555720"/>
            <a:ext cx="3532036" cy="1302761"/>
          </a:xfrm>
          <a:prstGeom prst="rect">
            <a:avLst/>
          </a:prstGeom>
        </p:spPr>
      </p:pic>
      <p:sp>
        <p:nvSpPr>
          <p:cNvPr id="4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63772" y="1710510"/>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rgbClr val="169DD6"/>
          </a:solidFill>
          <a:ln w="41275" cap="rnd">
            <a:solidFill>
              <a:srgbClr val="169D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E621C9-E6D3-3078-87E9-8C353980320A}"/>
              </a:ext>
            </a:extLst>
          </p:cNvPr>
          <p:cNvSpPr txBox="1"/>
          <p:nvPr/>
        </p:nvSpPr>
        <p:spPr>
          <a:xfrm>
            <a:off x="612648" y="1936351"/>
            <a:ext cx="6986016" cy="4527263"/>
          </a:xfrm>
          <a:prstGeom prst="rect">
            <a:avLst/>
          </a:prstGeom>
        </p:spPr>
        <p:txBody>
          <a:bodyPr vert="horz" lIns="91440" tIns="45720" rIns="91440" bIns="45720" rtlCol="0">
            <a:noAutofit/>
          </a:bodyPr>
          <a:lstStyle/>
          <a:p>
            <a:pPr>
              <a:lnSpc>
                <a:spcPct val="90000"/>
              </a:lnSpc>
              <a:spcAft>
                <a:spcPts val="600"/>
              </a:spcAft>
            </a:pPr>
            <a:r>
              <a:rPr lang="en-US" sz="1100" b="0" i="0" u="none" strike="noStrike" dirty="0">
                <a:effectLst/>
              </a:rPr>
              <a:t>The </a:t>
            </a:r>
            <a:r>
              <a:rPr lang="en-US" sz="1100" b="0" i="0" u="none" strike="noStrike" dirty="0" err="1">
                <a:effectLst/>
              </a:rPr>
              <a:t>MeuAssistBot</a:t>
            </a:r>
            <a:r>
              <a:rPr lang="en-US" sz="1100" b="0" i="0" u="none" strike="noStrike" dirty="0">
                <a:effectLst/>
              </a:rPr>
              <a:t> project leverages AI and machine learning to enhance student support at Middle East University. Traditional support methods, like face-to-face consultations and emails, face limitations in scalability and efficiency.</a:t>
            </a:r>
          </a:p>
          <a:p>
            <a:pPr>
              <a:lnSpc>
                <a:spcPct val="90000"/>
              </a:lnSpc>
              <a:spcAft>
                <a:spcPts val="600"/>
              </a:spcAft>
            </a:pPr>
            <a:r>
              <a:rPr lang="en-US" sz="1100" b="1" i="0" u="none" strike="noStrike" dirty="0">
                <a:effectLst/>
              </a:rPr>
              <a:t>AI Co-workers</a:t>
            </a:r>
          </a:p>
          <a:p>
            <a:pPr>
              <a:lnSpc>
                <a:spcPct val="90000"/>
              </a:lnSpc>
              <a:spcAft>
                <a:spcPts val="600"/>
              </a:spcAft>
            </a:pPr>
            <a:r>
              <a:rPr lang="en-US" sz="1100" b="0" i="0" u="none" strike="noStrike" dirty="0">
                <a:effectLst/>
              </a:rPr>
              <a:t>AI co-workers, like chatbots, assist humans in various tasks. In this project, the chatbot provides academic support to students.</a:t>
            </a:r>
          </a:p>
          <a:p>
            <a:pPr>
              <a:lnSpc>
                <a:spcPct val="90000"/>
              </a:lnSpc>
              <a:spcAft>
                <a:spcPts val="600"/>
              </a:spcAft>
            </a:pPr>
            <a:r>
              <a:rPr lang="en-US" sz="1100" b="1" i="0" u="none" strike="noStrike" dirty="0">
                <a:effectLst/>
              </a:rPr>
              <a:t>Machine Learning and Deep Learning</a:t>
            </a:r>
          </a:p>
          <a:p>
            <a:pPr>
              <a:lnSpc>
                <a:spcPct val="90000"/>
              </a:lnSpc>
              <a:spcAft>
                <a:spcPts val="600"/>
              </a:spcAft>
            </a:pPr>
            <a:r>
              <a:rPr lang="en-US" sz="1100" b="0" i="0" u="none" strike="noStrike" dirty="0">
                <a:effectLst/>
              </a:rPr>
              <a:t>ML and DL train algorithms on large datasets to make predictions. These technologies are essential for developing intelligent chatbots.</a:t>
            </a:r>
          </a:p>
          <a:p>
            <a:pPr>
              <a:lnSpc>
                <a:spcPct val="90000"/>
              </a:lnSpc>
              <a:spcAft>
                <a:spcPts val="600"/>
              </a:spcAft>
            </a:pPr>
            <a:r>
              <a:rPr lang="en-US" sz="1100" b="1" i="0" u="none" strike="noStrike" dirty="0">
                <a:effectLst/>
              </a:rPr>
              <a:t>Recurrent Neural Networks (RNNs)</a:t>
            </a:r>
          </a:p>
          <a:p>
            <a:pPr>
              <a:lnSpc>
                <a:spcPct val="90000"/>
              </a:lnSpc>
              <a:spcAft>
                <a:spcPts val="600"/>
              </a:spcAft>
            </a:pPr>
            <a:r>
              <a:rPr lang="en-US" sz="1100" b="0" i="0" u="none" strike="noStrike" dirty="0">
                <a:effectLst/>
              </a:rPr>
              <a:t>RNNs are effective for sequential data tasks like language modeling and speech recognition.</a:t>
            </a:r>
          </a:p>
          <a:p>
            <a:pPr>
              <a:lnSpc>
                <a:spcPct val="90000"/>
              </a:lnSpc>
              <a:spcAft>
                <a:spcPts val="600"/>
              </a:spcAft>
            </a:pPr>
            <a:r>
              <a:rPr lang="en-US" sz="1100" b="1" i="0" u="none" strike="noStrike" dirty="0">
                <a:effectLst/>
              </a:rPr>
              <a:t>Transformer Models</a:t>
            </a:r>
          </a:p>
          <a:p>
            <a:pPr>
              <a:lnSpc>
                <a:spcPct val="90000"/>
              </a:lnSpc>
              <a:spcAft>
                <a:spcPts val="600"/>
              </a:spcAft>
            </a:pPr>
            <a:r>
              <a:rPr lang="en-US" sz="1100" b="0" i="0" u="none" strike="noStrike" dirty="0">
                <a:effectLst/>
              </a:rPr>
              <a:t>Transformers, such as BERT and GPT, use self-attention mechanisms for parallel processing, significantly improving NLP tasks.</a:t>
            </a:r>
          </a:p>
          <a:p>
            <a:pPr>
              <a:lnSpc>
                <a:spcPct val="90000"/>
              </a:lnSpc>
              <a:spcAft>
                <a:spcPts val="600"/>
              </a:spcAft>
            </a:pPr>
            <a:r>
              <a:rPr lang="en-US" sz="1100" b="1" i="0" u="none" strike="noStrike" dirty="0">
                <a:effectLst/>
              </a:rPr>
              <a:t>Transfer Learning and Fine-Tuning</a:t>
            </a:r>
          </a:p>
          <a:p>
            <a:pPr>
              <a:lnSpc>
                <a:spcPct val="90000"/>
              </a:lnSpc>
              <a:spcAft>
                <a:spcPts val="600"/>
              </a:spcAft>
            </a:pPr>
            <a:r>
              <a:rPr lang="en-US" sz="1100" b="0" i="0" u="none" strike="noStrike" dirty="0">
                <a:effectLst/>
              </a:rPr>
              <a:t>Transfer learning adapts pre-trained models to specific tasks, and fine-tuning enhances performance with task-specific data.</a:t>
            </a:r>
          </a:p>
          <a:p>
            <a:pPr>
              <a:lnSpc>
                <a:spcPct val="90000"/>
              </a:lnSpc>
              <a:spcAft>
                <a:spcPts val="600"/>
              </a:spcAft>
            </a:pPr>
            <a:r>
              <a:rPr lang="en-US" sz="1100" b="1" i="0" u="none" strike="noStrike" dirty="0">
                <a:effectLst/>
              </a:rPr>
              <a:t>Previous Research</a:t>
            </a:r>
          </a:p>
          <a:p>
            <a:pPr>
              <a:lnSpc>
                <a:spcPct val="90000"/>
              </a:lnSpc>
              <a:spcAft>
                <a:spcPts val="600"/>
              </a:spcAft>
            </a:pPr>
            <a:r>
              <a:rPr lang="en-US" sz="1100" b="0" i="0" u="none" strike="noStrike" dirty="0">
                <a:effectLst/>
              </a:rPr>
              <a:t>AI chatbots reduce response times, increase user satisfaction, and free up human resources. Universities like ASU and Georgia Tech have successfully implemented AI-driven chatbots for 24/7 support.</a:t>
            </a:r>
          </a:p>
          <a:p>
            <a:pPr>
              <a:lnSpc>
                <a:spcPct val="90000"/>
              </a:lnSpc>
              <a:spcAft>
                <a:spcPts val="600"/>
              </a:spcAft>
            </a:pPr>
            <a:r>
              <a:rPr lang="en-US" sz="1100" b="1" i="0" u="none" strike="noStrike" dirty="0">
                <a:effectLst/>
              </a:rPr>
              <a:t>Motivation for Using AI</a:t>
            </a:r>
          </a:p>
          <a:p>
            <a:pPr>
              <a:lnSpc>
                <a:spcPct val="90000"/>
              </a:lnSpc>
              <a:spcAft>
                <a:spcPts val="600"/>
              </a:spcAft>
            </a:pPr>
            <a:r>
              <a:rPr lang="en-US" sz="1100" b="0" i="0" u="none" strike="noStrike" dirty="0">
                <a:effectLst/>
              </a:rPr>
              <a:t>AI offers timely, scalable, cost-effective, and personalized academic support, ensuring availability around the clock.</a:t>
            </a:r>
          </a:p>
        </p:txBody>
      </p:sp>
      <p:pic>
        <p:nvPicPr>
          <p:cNvPr id="9" name="Picture 8" descr="A diagram of a machine&#10;&#10;Description automatically generated">
            <a:extLst>
              <a:ext uri="{FF2B5EF4-FFF2-40B4-BE49-F238E27FC236}">
                <a16:creationId xmlns:a16="http://schemas.microsoft.com/office/drawing/2014/main" id="{5A3A025E-AA2C-7828-80F7-044270651AAB}"/>
              </a:ext>
            </a:extLst>
          </p:cNvPr>
          <p:cNvPicPr>
            <a:picLocks noChangeAspect="1"/>
          </p:cNvPicPr>
          <p:nvPr/>
        </p:nvPicPr>
        <p:blipFill>
          <a:blip r:embed="rId3"/>
          <a:stretch>
            <a:fillRect/>
          </a:stretch>
        </p:blipFill>
        <p:spPr>
          <a:xfrm>
            <a:off x="9021160" y="2310086"/>
            <a:ext cx="2250261" cy="1890220"/>
          </a:xfrm>
          <a:prstGeom prst="rect">
            <a:avLst/>
          </a:prstGeom>
        </p:spPr>
      </p:pic>
      <p:pic>
        <p:nvPicPr>
          <p:cNvPr id="7" name="Picture 6" descr="A diagram of a hybrid model&#10;&#10;Description automatically generated">
            <a:extLst>
              <a:ext uri="{FF2B5EF4-FFF2-40B4-BE49-F238E27FC236}">
                <a16:creationId xmlns:a16="http://schemas.microsoft.com/office/drawing/2014/main" id="{EF471D49-07BF-D606-EBDF-EC9F21E66D05}"/>
              </a:ext>
            </a:extLst>
          </p:cNvPr>
          <p:cNvPicPr>
            <a:picLocks noChangeAspect="1"/>
          </p:cNvPicPr>
          <p:nvPr/>
        </p:nvPicPr>
        <p:blipFill>
          <a:blip r:embed="rId4"/>
          <a:stretch>
            <a:fillRect/>
          </a:stretch>
        </p:blipFill>
        <p:spPr>
          <a:xfrm>
            <a:off x="8480898" y="4358181"/>
            <a:ext cx="3330784" cy="1890220"/>
          </a:xfrm>
          <a:prstGeom prst="rect">
            <a:avLst/>
          </a:prstGeom>
        </p:spPr>
      </p:pic>
    </p:spTree>
    <p:extLst>
      <p:ext uri="{BB962C8B-B14F-4D97-AF65-F5344CB8AC3E}">
        <p14:creationId xmlns:p14="http://schemas.microsoft.com/office/powerpoint/2010/main" val="102676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59731-80D4-6CDE-AA37-4D5D3E02958B}"/>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800"/>
              <a:t>Literature Review</a:t>
            </a:r>
          </a:p>
        </p:txBody>
      </p:sp>
      <p:sp>
        <p:nvSpPr>
          <p:cNvPr id="20" name="Rectangle 19">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rgbClr val="169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0AC8EA3F-6064-CF85-02B9-129417A5A53E}"/>
              </a:ext>
            </a:extLst>
          </p:cNvPr>
          <p:cNvSpPr>
            <a:spLocks noGrp="1"/>
          </p:cNvSpPr>
          <p:nvPr>
            <p:ph type="body" idx="1"/>
          </p:nvPr>
        </p:nvSpPr>
        <p:spPr>
          <a:xfrm>
            <a:off x="838200" y="2368296"/>
            <a:ext cx="3721608" cy="3502152"/>
          </a:xfrm>
        </p:spPr>
        <p:txBody>
          <a:bodyPr vert="horz" lIns="91440" tIns="45720" rIns="91440" bIns="45720" rtlCol="0">
            <a:noAutofit/>
          </a:bodyPr>
          <a:lstStyle/>
          <a:p>
            <a:pPr marL="0" indent="0">
              <a:buNone/>
            </a:pPr>
            <a:r>
              <a:rPr lang="en-US" sz="1200" dirty="0"/>
              <a:t>Arizona State University
</a:t>
            </a:r>
          </a:p>
          <a:p>
            <a:pPr marL="0" indent="0">
              <a:buNone/>
            </a:pPr>
            <a:r>
              <a:rPr lang="en-US" sz="1200" dirty="0"/>
              <a:t>Georgia Tech
</a:t>
            </a:r>
          </a:p>
          <a:p>
            <a:pPr marL="0" indent="0">
              <a:buNone/>
            </a:pPr>
            <a:r>
              <a:rPr lang="en-US" sz="1200" dirty="0"/>
              <a:t>Carnegie Mellon University (CMU)
</a:t>
            </a:r>
          </a:p>
          <a:p>
            <a:pPr marL="0" indent="0">
              <a:buNone/>
            </a:pPr>
            <a:r>
              <a:rPr lang="en-US" sz="1200" dirty="0"/>
              <a:t>Duke University
</a:t>
            </a:r>
          </a:p>
          <a:p>
            <a:pPr marL="0" indent="0">
              <a:buNone/>
            </a:pPr>
            <a:r>
              <a:rPr lang="en-US" sz="1200" dirty="0"/>
              <a:t>Virginia Commonwealth University
</a:t>
            </a:r>
          </a:p>
          <a:p>
            <a:pPr marL="0" indent="0">
              <a:buNone/>
            </a:pPr>
            <a:r>
              <a:rPr lang="en-US" sz="1200" dirty="0"/>
              <a:t>Conclusion</a:t>
            </a:r>
          </a:p>
        </p:txBody>
      </p:sp>
      <p:pic>
        <p:nvPicPr>
          <p:cNvPr id="9" name="Picture 8" descr="A screenshot of a computer&#10;&#10;Description automatically generated">
            <a:extLst>
              <a:ext uri="{FF2B5EF4-FFF2-40B4-BE49-F238E27FC236}">
                <a16:creationId xmlns:a16="http://schemas.microsoft.com/office/drawing/2014/main" id="{CE66115A-0C58-7462-FB1D-70242EF5E0A5}"/>
              </a:ext>
            </a:extLst>
          </p:cNvPr>
          <p:cNvPicPr>
            <a:picLocks noChangeAspect="1"/>
          </p:cNvPicPr>
          <p:nvPr/>
        </p:nvPicPr>
        <p:blipFill>
          <a:blip r:embed="rId2"/>
          <a:stretch>
            <a:fillRect/>
          </a:stretch>
        </p:blipFill>
        <p:spPr>
          <a:xfrm>
            <a:off x="5233267" y="913948"/>
            <a:ext cx="3248351" cy="2127670"/>
          </a:xfrm>
          <a:prstGeom prst="rect">
            <a:avLst/>
          </a:prstGeom>
        </p:spPr>
      </p:pic>
      <p:pic>
        <p:nvPicPr>
          <p:cNvPr id="5" name="Picture 4" descr="A computer with a chat window&#10;&#10;Description automatically generated">
            <a:extLst>
              <a:ext uri="{FF2B5EF4-FFF2-40B4-BE49-F238E27FC236}">
                <a16:creationId xmlns:a16="http://schemas.microsoft.com/office/drawing/2014/main" id="{1A335805-4A69-CF45-2931-6362B8CAB98B}"/>
              </a:ext>
            </a:extLst>
          </p:cNvPr>
          <p:cNvPicPr>
            <a:picLocks noChangeAspect="1"/>
          </p:cNvPicPr>
          <p:nvPr/>
        </p:nvPicPr>
        <p:blipFill>
          <a:blip r:embed="rId3"/>
          <a:stretch>
            <a:fillRect/>
          </a:stretch>
        </p:blipFill>
        <p:spPr>
          <a:xfrm>
            <a:off x="8589914" y="1112911"/>
            <a:ext cx="3248352" cy="1729747"/>
          </a:xfrm>
          <a:prstGeom prst="rect">
            <a:avLst/>
          </a:prstGeom>
        </p:spPr>
      </p:pic>
      <p:pic>
        <p:nvPicPr>
          <p:cNvPr id="11" name="Picture 10" descr="A poster with text on it&#10;&#10;Description automatically generated">
            <a:extLst>
              <a:ext uri="{FF2B5EF4-FFF2-40B4-BE49-F238E27FC236}">
                <a16:creationId xmlns:a16="http://schemas.microsoft.com/office/drawing/2014/main" id="{C0B0374A-83D3-C9FB-BEEB-445BE4EAD435}"/>
              </a:ext>
            </a:extLst>
          </p:cNvPr>
          <p:cNvPicPr>
            <a:picLocks noChangeAspect="1"/>
          </p:cNvPicPr>
          <p:nvPr/>
        </p:nvPicPr>
        <p:blipFill>
          <a:blip r:embed="rId4"/>
          <a:stretch>
            <a:fillRect/>
          </a:stretch>
        </p:blipFill>
        <p:spPr>
          <a:xfrm>
            <a:off x="5828036" y="3436664"/>
            <a:ext cx="2058816" cy="2691264"/>
          </a:xfrm>
          <a:prstGeom prst="rect">
            <a:avLst/>
          </a:prstGeom>
        </p:spPr>
      </p:pic>
      <p:pic>
        <p:nvPicPr>
          <p:cNvPr id="7" name="Picture 6" descr="A computer with a screen showing a website&#10;&#10;Description automatically generated with medium confidence">
            <a:extLst>
              <a:ext uri="{FF2B5EF4-FFF2-40B4-BE49-F238E27FC236}">
                <a16:creationId xmlns:a16="http://schemas.microsoft.com/office/drawing/2014/main" id="{E314EB8C-4EBC-75E6-FED1-3425F2E51FE4}"/>
              </a:ext>
            </a:extLst>
          </p:cNvPr>
          <p:cNvPicPr>
            <a:picLocks noChangeAspect="1"/>
          </p:cNvPicPr>
          <p:nvPr/>
        </p:nvPicPr>
        <p:blipFill>
          <a:blip r:embed="rId5"/>
          <a:stretch>
            <a:fillRect/>
          </a:stretch>
        </p:blipFill>
        <p:spPr>
          <a:xfrm>
            <a:off x="8589914" y="3915958"/>
            <a:ext cx="3248352" cy="1729747"/>
          </a:xfrm>
          <a:prstGeom prst="rect">
            <a:avLst/>
          </a:prstGeom>
        </p:spPr>
      </p:pic>
    </p:spTree>
    <p:extLst>
      <p:ext uri="{BB962C8B-B14F-4D97-AF65-F5344CB8AC3E}">
        <p14:creationId xmlns:p14="http://schemas.microsoft.com/office/powerpoint/2010/main" val="278625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91B12-5A08-8AED-7F2F-CAC2EE7C2BD9}"/>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Scope</a:t>
            </a:r>
          </a:p>
        </p:txBody>
      </p:sp>
      <p:grpSp>
        <p:nvGrpSpPr>
          <p:cNvPr id="49" name="Group 4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0" name="Rectangle 4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F131A7A-9697-35E6-F369-A9D7777F03D2}"/>
              </a:ext>
            </a:extLst>
          </p:cNvPr>
          <p:cNvSpPr txBox="1"/>
          <p:nvPr/>
        </p:nvSpPr>
        <p:spPr>
          <a:xfrm>
            <a:off x="808638" y="2389218"/>
            <a:ext cx="10143668" cy="3639442"/>
          </a:xfrm>
          <a:prstGeom prst="rect">
            <a:avLst/>
          </a:prstGeom>
        </p:spPr>
        <p:txBody>
          <a:bodyPr vert="horz" lIns="91440" tIns="45720" rIns="91440" bIns="45720" rtlCol="0" anchor="ctr">
            <a:normAutofit lnSpcReduction="10000"/>
          </a:bodyPr>
          <a:lstStyle/>
          <a:p>
            <a:pPr>
              <a:lnSpc>
                <a:spcPct val="90000"/>
              </a:lnSpc>
              <a:spcAft>
                <a:spcPts val="600"/>
              </a:spcAft>
            </a:pPr>
            <a:endParaRPr lang="en-US" sz="2000" dirty="0"/>
          </a:p>
          <a:p>
            <a:pPr>
              <a:lnSpc>
                <a:spcPct val="90000"/>
              </a:lnSpc>
              <a:spcAft>
                <a:spcPts val="600"/>
              </a:spcAft>
            </a:pPr>
            <a:r>
              <a:rPr lang="en-US" sz="2000" dirty="0"/>
              <a:t>The scope of the </a:t>
            </a:r>
            <a:r>
              <a:rPr lang="en-US" sz="2000" dirty="0" err="1"/>
              <a:t>MeuAssistBot</a:t>
            </a:r>
            <a:r>
              <a:rPr lang="en-US" sz="2000" dirty="0"/>
              <a:t> project includes the development and deployment of an AI-driven chatbot designed to provide academic support to students at MEU. The chatbot will be integrated with the university’s existing systems and will be accessible via web and mobile platforms. The project will cover the following areas:</a:t>
            </a:r>
          </a:p>
          <a:p>
            <a:pPr>
              <a:lnSpc>
                <a:spcPct val="90000"/>
              </a:lnSpc>
              <a:spcAft>
                <a:spcPts val="600"/>
              </a:spcAft>
            </a:pPr>
            <a:endParaRPr lang="en-US" sz="2000" dirty="0"/>
          </a:p>
          <a:p>
            <a:pPr>
              <a:lnSpc>
                <a:spcPct val="90000"/>
              </a:lnSpc>
              <a:spcAft>
                <a:spcPts val="600"/>
              </a:spcAft>
            </a:pPr>
            <a:r>
              <a:rPr lang="en-US" sz="2000" dirty="0"/>
              <a:t>- User interface design for both students and administrators.</a:t>
            </a:r>
          </a:p>
          <a:p>
            <a:pPr>
              <a:lnSpc>
                <a:spcPct val="90000"/>
              </a:lnSpc>
              <a:spcAft>
                <a:spcPts val="600"/>
              </a:spcAft>
            </a:pPr>
            <a:r>
              <a:rPr lang="en-US" sz="2000" dirty="0"/>
              <a:t>- Backend server development for processing requests and managing data.</a:t>
            </a:r>
          </a:p>
          <a:p>
            <a:pPr>
              <a:lnSpc>
                <a:spcPct val="90000"/>
              </a:lnSpc>
              <a:spcAft>
                <a:spcPts val="600"/>
              </a:spcAft>
            </a:pPr>
            <a:r>
              <a:rPr lang="en-US" sz="2000" dirty="0"/>
              <a:t>- Implementation of machine learning models to handle natural language queries.</a:t>
            </a:r>
          </a:p>
          <a:p>
            <a:pPr>
              <a:lnSpc>
                <a:spcPct val="90000"/>
              </a:lnSpc>
              <a:spcAft>
                <a:spcPts val="600"/>
              </a:spcAft>
            </a:pPr>
            <a:r>
              <a:rPr lang="en-US" sz="2000" dirty="0"/>
              <a:t>- Integration with existing university systems for real-time data access.</a:t>
            </a:r>
          </a:p>
          <a:p>
            <a:pPr>
              <a:lnSpc>
                <a:spcPct val="90000"/>
              </a:lnSpc>
              <a:spcAft>
                <a:spcPts val="600"/>
              </a:spcAft>
            </a:pPr>
            <a:r>
              <a:rPr lang="en-US" sz="2000" dirty="0"/>
              <a:t>- Continuous improvement based on user feedback.</a:t>
            </a:r>
          </a:p>
        </p:txBody>
      </p:sp>
    </p:spTree>
    <p:extLst>
      <p:ext uri="{BB962C8B-B14F-4D97-AF65-F5344CB8AC3E}">
        <p14:creationId xmlns:p14="http://schemas.microsoft.com/office/powerpoint/2010/main" val="584928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66736-8377-01B7-58AB-8A7964203701}"/>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Objectives</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76E9E23-80A9-BFF5-426E-AAC66767356A}"/>
              </a:ext>
            </a:extLst>
          </p:cNvPr>
          <p:cNvSpPr txBox="1">
            <a:spLocks noGrp="1"/>
          </p:cNvSpPr>
          <p:nvPr>
            <p:ph type="body" idx="1"/>
          </p:nvPr>
        </p:nvSpPr>
        <p:spPr>
          <a:xfrm>
            <a:off x="793660" y="2599509"/>
            <a:ext cx="10143668" cy="3435531"/>
          </a:xfrm>
          <a:prstGeom prst="rect">
            <a:avLst/>
          </a:prstGeom>
        </p:spPr>
        <p:txBody>
          <a:bodyPr vert="horz" lIns="91440" tIns="45720" rIns="91440" bIns="45720" rtlCol="0" anchor="ctr">
            <a:normAutofit/>
          </a:bodyPr>
          <a:lstStyle/>
          <a:p>
            <a:pPr marL="0" indent="0">
              <a:buNone/>
            </a:pPr>
            <a:r>
              <a:rPr lang="en-US" sz="2400" dirty="0"/>
              <a:t>1. Develop a User-Friendly Interface.</a:t>
            </a:r>
          </a:p>
          <a:p>
            <a:pPr marL="0" indent="0">
              <a:buNone/>
            </a:pPr>
            <a:r>
              <a:rPr lang="en-US" sz="2400" dirty="0"/>
              <a:t>2. Ensure Accurate and Secure Information Delivery.</a:t>
            </a:r>
          </a:p>
          <a:p>
            <a:pPr marL="0" indent="0">
              <a:buNone/>
            </a:pPr>
            <a:r>
              <a:rPr lang="en-US" sz="2400" dirty="0"/>
              <a:t>3. Design for Scalability.</a:t>
            </a:r>
          </a:p>
          <a:p>
            <a:pPr marL="0" indent="0">
              <a:buNone/>
            </a:pPr>
            <a:r>
              <a:rPr lang="en-US" sz="2400" dirty="0"/>
              <a:t>4. Timely Deployment.</a:t>
            </a:r>
          </a:p>
          <a:p>
            <a:pPr marL="0" indent="0">
              <a:buNone/>
            </a:pPr>
            <a:r>
              <a:rPr lang="en-US" sz="2400" dirty="0"/>
              <a:t>5. Continuous Improvement.</a:t>
            </a:r>
          </a:p>
        </p:txBody>
      </p:sp>
    </p:spTree>
    <p:extLst>
      <p:ext uri="{BB962C8B-B14F-4D97-AF65-F5344CB8AC3E}">
        <p14:creationId xmlns:p14="http://schemas.microsoft.com/office/powerpoint/2010/main" val="223755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87E3A-A172-3FB4-305C-EC5F0B8C1FE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Methodology</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8346153-5364-A37C-DD3A-5014597ABA51}"/>
              </a:ext>
            </a:extLst>
          </p:cNvPr>
          <p:cNvSpPr>
            <a:spLocks noGrp="1"/>
          </p:cNvSpPr>
          <p:nvPr>
            <p:ph type="body" idx="1"/>
          </p:nvPr>
        </p:nvSpPr>
        <p:spPr>
          <a:xfrm>
            <a:off x="590719" y="3375163"/>
            <a:ext cx="4559425" cy="2225039"/>
          </a:xfrm>
        </p:spPr>
        <p:txBody>
          <a:bodyPr vert="horz" lIns="91440" tIns="45720" rIns="91440" bIns="45720" rtlCol="0" anchor="ctr">
            <a:noAutofit/>
          </a:bodyPr>
          <a:lstStyle/>
          <a:p>
            <a:pPr marL="0" indent="0">
              <a:buNone/>
            </a:pPr>
            <a:r>
              <a:rPr lang="en-US" sz="1400" dirty="0"/>
              <a:t>The development of </a:t>
            </a:r>
            <a:r>
              <a:rPr lang="en-US" sz="1400" dirty="0" err="1"/>
              <a:t>MeuAssistBot</a:t>
            </a:r>
            <a:r>
              <a:rPr lang="en-US" sz="1400" dirty="0"/>
              <a:t> will follow a structured methodology divided into several phases:</a:t>
            </a:r>
          </a:p>
          <a:p>
            <a:pPr marL="0" indent="0">
              <a:buNone/>
            </a:pPr>
            <a:endParaRPr lang="en-US" sz="1400" dirty="0"/>
          </a:p>
          <a:p>
            <a:pPr marL="0" indent="0">
              <a:buNone/>
            </a:pPr>
            <a:r>
              <a:rPr lang="en-US" sz="1400" dirty="0"/>
              <a:t>1. Requirement Analysis</a:t>
            </a:r>
          </a:p>
          <a:p>
            <a:pPr marL="0" indent="0">
              <a:buNone/>
            </a:pPr>
            <a:r>
              <a:rPr lang="en-US" sz="1400" dirty="0"/>
              <a:t>2. Design</a:t>
            </a:r>
          </a:p>
          <a:p>
            <a:pPr marL="0" indent="0">
              <a:buNone/>
            </a:pPr>
            <a:r>
              <a:rPr lang="en-US" sz="1400" dirty="0"/>
              <a:t>3. Data Collection and Pre-processing</a:t>
            </a:r>
          </a:p>
          <a:p>
            <a:pPr marL="0" indent="0">
              <a:buNone/>
            </a:pPr>
            <a:r>
              <a:rPr lang="en-US" sz="1400" dirty="0"/>
              <a:t>4. Model Training</a:t>
            </a:r>
          </a:p>
          <a:p>
            <a:pPr marL="0" indent="0">
              <a:buNone/>
            </a:pPr>
            <a:r>
              <a:rPr lang="en-US" sz="1400" dirty="0"/>
              <a:t>5. Development</a:t>
            </a:r>
          </a:p>
          <a:p>
            <a:pPr marL="0" indent="0">
              <a:buNone/>
            </a:pPr>
            <a:r>
              <a:rPr lang="en-US" sz="1400" dirty="0"/>
              <a:t>6. Testing</a:t>
            </a:r>
          </a:p>
          <a:p>
            <a:pPr marL="0" indent="0">
              <a:buNone/>
            </a:pPr>
            <a:r>
              <a:rPr lang="en-US" sz="1400" dirty="0"/>
              <a:t>7. Deployment</a:t>
            </a:r>
          </a:p>
          <a:p>
            <a:pPr marL="0" indent="0">
              <a:buNone/>
            </a:pPr>
            <a:r>
              <a:rPr lang="en-US" sz="1400" dirty="0"/>
              <a:t>8. Evaluation and Improvement</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08EB7A1C-4613-6189-FE4B-95E3C54591AF}"/>
              </a:ext>
            </a:extLst>
          </p:cNvPr>
          <p:cNvPicPr>
            <a:picLocks noChangeAspect="1"/>
          </p:cNvPicPr>
          <p:nvPr/>
        </p:nvPicPr>
        <p:blipFill rotWithShape="1">
          <a:blip r:embed="rId2"/>
          <a:srcRect l="10768" r="-2" b="-2"/>
          <a:stretch/>
        </p:blipFill>
        <p:spPr>
          <a:xfrm>
            <a:off x="5977788" y="799352"/>
            <a:ext cx="5425410" cy="5259296"/>
          </a:xfrm>
          <a:prstGeom prst="rect">
            <a:avLst/>
          </a:prstGeom>
        </p:spPr>
      </p:pic>
    </p:spTree>
    <p:extLst>
      <p:ext uri="{BB962C8B-B14F-4D97-AF65-F5344CB8AC3E}">
        <p14:creationId xmlns:p14="http://schemas.microsoft.com/office/powerpoint/2010/main" val="301497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49B10F-4C1E-7BEA-E97D-4B23980822B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Dataset</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diagram of a model&#10;&#10;Description automatically generated">
            <a:extLst>
              <a:ext uri="{FF2B5EF4-FFF2-40B4-BE49-F238E27FC236}">
                <a16:creationId xmlns:a16="http://schemas.microsoft.com/office/drawing/2014/main" id="{E4406529-429D-21B0-B4F0-3ED7ADA4F9C3}"/>
              </a:ext>
            </a:extLst>
          </p:cNvPr>
          <p:cNvPicPr>
            <a:picLocks noChangeAspect="1"/>
          </p:cNvPicPr>
          <p:nvPr/>
        </p:nvPicPr>
        <p:blipFill>
          <a:blip r:embed="rId2"/>
          <a:stretch>
            <a:fillRect/>
          </a:stretch>
        </p:blipFill>
        <p:spPr>
          <a:xfrm>
            <a:off x="2486346" y="412453"/>
            <a:ext cx="1266948" cy="60330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 Placeholder 2">
            <a:extLst>
              <a:ext uri="{FF2B5EF4-FFF2-40B4-BE49-F238E27FC236}">
                <a16:creationId xmlns:a16="http://schemas.microsoft.com/office/drawing/2014/main" id="{B5E40D96-D360-9343-68E5-ECE75BDC3071}"/>
              </a:ext>
            </a:extLst>
          </p:cNvPr>
          <p:cNvSpPr>
            <a:spLocks noGrp="1"/>
          </p:cNvSpPr>
          <p:nvPr>
            <p:ph type="body" idx="1"/>
          </p:nvPr>
        </p:nvSpPr>
        <p:spPr>
          <a:xfrm>
            <a:off x="5894962" y="1984443"/>
            <a:ext cx="5458838" cy="4192520"/>
          </a:xfrm>
        </p:spPr>
        <p:txBody>
          <a:bodyPr vert="horz" lIns="91440" tIns="45720" rIns="91440" bIns="45720" rtlCol="0">
            <a:normAutofit/>
          </a:bodyPr>
          <a:lstStyle/>
          <a:p>
            <a:pPr marL="0" indent="0">
              <a:buNone/>
            </a:pPr>
            <a:r>
              <a:rPr lang="en-US" sz="1800" dirty="0"/>
              <a:t>Dataset
</a:t>
            </a:r>
          </a:p>
          <a:p>
            <a:pPr marL="0" indent="0">
              <a:buNone/>
            </a:pPr>
            <a:r>
              <a:rPr lang="en-US" sz="1800" dirty="0"/>
              <a:t>Data Selection
</a:t>
            </a:r>
          </a:p>
          <a:p>
            <a:pPr marL="0" indent="0">
              <a:buNone/>
            </a:pPr>
            <a:r>
              <a:rPr lang="en-US" sz="1800" dirty="0"/>
              <a:t>Description
</a:t>
            </a:r>
          </a:p>
          <a:p>
            <a:pPr marL="0" indent="0">
              <a:buNone/>
            </a:pPr>
            <a:r>
              <a:rPr lang="en-US" sz="1800" dirty="0"/>
              <a:t>Collection
</a:t>
            </a:r>
          </a:p>
          <a:p>
            <a:pPr marL="0" indent="0">
              <a:buNone/>
            </a:pPr>
            <a:r>
              <a:rPr lang="en-US" sz="1800" dirty="0"/>
              <a:t>Pre-processing
</a:t>
            </a:r>
          </a:p>
          <a:p>
            <a:pPr marL="0" indent="0">
              <a:buNone/>
            </a:pPr>
            <a:r>
              <a:rPr lang="en-US" sz="1800" dirty="0"/>
              <a:t>Data Processing for Model Understanding</a:t>
            </a:r>
          </a:p>
        </p:txBody>
      </p:sp>
    </p:spTree>
    <p:extLst>
      <p:ext uri="{BB962C8B-B14F-4D97-AF65-F5344CB8AC3E}">
        <p14:creationId xmlns:p14="http://schemas.microsoft.com/office/powerpoint/2010/main" val="1952079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911</Words>
  <Application>Microsoft Macintosh PowerPoint</Application>
  <PresentationFormat>Widescreen</PresentationFormat>
  <Paragraphs>110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-webkit-standard</vt:lpstr>
      <vt:lpstr>Aptos</vt:lpstr>
      <vt:lpstr>Aptos Display</vt:lpstr>
      <vt:lpstr>Arial</vt:lpstr>
      <vt:lpstr>Calibri</vt:lpstr>
      <vt:lpstr>Office Theme</vt:lpstr>
      <vt:lpstr>MeuAssistBot</vt:lpstr>
      <vt:lpstr>Introduction</vt:lpstr>
      <vt:lpstr>Problem Statement</vt:lpstr>
      <vt:lpstr>Background</vt:lpstr>
      <vt:lpstr>Literature Review</vt:lpstr>
      <vt:lpstr>Scope</vt:lpstr>
      <vt:lpstr>Objectives</vt:lpstr>
      <vt:lpstr>Methodology</vt:lpstr>
      <vt:lpstr>Dataset</vt:lpstr>
      <vt:lpstr>Results</vt:lpstr>
      <vt:lpstr>MEU AssistBot: Enhancing Student Support with AI</vt:lpstr>
      <vt:lpstr>Implementation and Performance of GPT-Based Model</vt:lpstr>
      <vt:lpstr>Discussion</vt:lpstr>
      <vt:lpstr>Conclusion</vt:lpstr>
      <vt:lpstr>System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انس السيد</dc:creator>
  <cp:lastModifiedBy>انس السيد</cp:lastModifiedBy>
  <cp:revision>9</cp:revision>
  <dcterms:created xsi:type="dcterms:W3CDTF">2024-07-01T22:19:57Z</dcterms:created>
  <dcterms:modified xsi:type="dcterms:W3CDTF">2024-08-10T11:29:40Z</dcterms:modified>
</cp:coreProperties>
</file>